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handoutMasterIdLst>
    <p:handoutMasterId r:id="rId18"/>
  </p:handoutMasterIdLst>
  <p:sldIdLst>
    <p:sldId id="256" r:id="rId2"/>
    <p:sldId id="280" r:id="rId3"/>
    <p:sldId id="257" r:id="rId4"/>
    <p:sldId id="281" r:id="rId5"/>
    <p:sldId id="269" r:id="rId6"/>
    <p:sldId id="283" r:id="rId7"/>
    <p:sldId id="282" r:id="rId8"/>
    <p:sldId id="259" r:id="rId9"/>
    <p:sldId id="273" r:id="rId10"/>
    <p:sldId id="295" r:id="rId11"/>
    <p:sldId id="292" r:id="rId12"/>
    <p:sldId id="287" r:id="rId13"/>
    <p:sldId id="293" r:id="rId14"/>
    <p:sldId id="294" r:id="rId15"/>
    <p:sldId id="284" r:id="rId16"/>
    <p:sldId id="285" r:id="rId17"/>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CC9B00"/>
    <a:srgbClr val="017898"/>
    <a:srgbClr val="FFDD00"/>
    <a:srgbClr val="FFED01"/>
    <a:srgbClr val="FDEF39"/>
    <a:srgbClr val="0099CC"/>
    <a:srgbClr val="690E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72" autoAdjust="0"/>
    <p:restoredTop sz="94660"/>
  </p:normalViewPr>
  <p:slideViewPr>
    <p:cSldViewPr snapToGrid="0">
      <p:cViewPr varScale="1">
        <p:scale>
          <a:sx n="140" d="100"/>
          <a:sy n="140" d="100"/>
        </p:scale>
        <p:origin x="1360" y="19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New Roman"/>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Times New Roman"/>
                <a:cs typeface="+mn-cs"/>
              </a:defRPr>
            </a:lvl1pPr>
          </a:lstStyle>
          <a:p>
            <a:pPr>
              <a:defRPr/>
            </a:pPr>
            <a:fld id="{0DCD4FC2-5420-45C5-A5E0-07642A9D149A}" type="datetimeFigureOut">
              <a:rPr lang="en-US"/>
              <a:pPr>
                <a:defRPr/>
              </a:pPr>
              <a:t>1/31/19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New Roman"/>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New Roman"/>
                <a:cs typeface="+mn-cs"/>
              </a:defRPr>
            </a:lvl1pPr>
          </a:lstStyle>
          <a:p>
            <a:pPr>
              <a:defRPr/>
            </a:pPr>
            <a:fld id="{32A316DE-9C89-439E-ADE5-AAA23135AA88}" type="slidenum">
              <a:rPr lang="en-GB"/>
              <a:pPr>
                <a:defRPr/>
              </a:pPr>
              <a:t>‹#›</a:t>
            </a:fld>
            <a:endParaRPr lang="en-GB"/>
          </a:p>
        </p:txBody>
      </p:sp>
    </p:spTree>
    <p:extLst>
      <p:ext uri="{BB962C8B-B14F-4D97-AF65-F5344CB8AC3E}">
        <p14:creationId xmlns:p14="http://schemas.microsoft.com/office/powerpoint/2010/main" val="7982319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715123" y="3205537"/>
            <a:ext cx="4291372" cy="1200971"/>
          </a:xfrm>
          <a:effectLst/>
        </p:spPr>
        <p:txBody>
          <a:bodyPr anchor="t">
            <a:spAutoFit/>
          </a:bodyPr>
          <a:lstStyle>
            <a:lvl1pPr algn="l">
              <a:defRPr sz="3600" b="1" cap="none" baseline="0">
                <a:solidFill>
                  <a:schemeClr val="bg2"/>
                </a:solidFill>
              </a:defRPr>
            </a:lvl1pPr>
          </a:lstStyle>
          <a:p>
            <a:r>
              <a:rPr lang="en-US" smtClean="0"/>
              <a:t>Click to edit Master title style</a:t>
            </a:r>
            <a:endParaRPr lang="en-GB" dirty="0"/>
          </a:p>
        </p:txBody>
      </p:sp>
      <p:sp>
        <p:nvSpPr>
          <p:cNvPr id="7" name="Text Placeholder 2"/>
          <p:cNvSpPr>
            <a:spLocks noGrp="1"/>
          </p:cNvSpPr>
          <p:nvPr>
            <p:ph type="body" idx="1"/>
          </p:nvPr>
        </p:nvSpPr>
        <p:spPr>
          <a:xfrm>
            <a:off x="3649370" y="4542459"/>
            <a:ext cx="5360354" cy="400752"/>
          </a:xfrm>
        </p:spPr>
        <p:txBody>
          <a:bodyPr anchor="b">
            <a:spAutoFit/>
          </a:bodyPr>
          <a:lstStyle>
            <a:lvl1pPr marL="0" indent="0" algn="r">
              <a:buNone/>
              <a:defRPr sz="2000" i="1">
                <a:solidFill>
                  <a:srgbClr val="80008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478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8"/>
          <p:cNvSpPr>
            <a:spLocks noGrp="1" noChangeArrowheads="1"/>
          </p:cNvSpPr>
          <p:nvPr>
            <p:ph idx="1"/>
          </p:nvPr>
        </p:nvSpPr>
        <p:spPr bwMode="auto">
          <a:xfrm>
            <a:off x="150813" y="1447800"/>
            <a:ext cx="88265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endParaRPr lang="en-GB" altLang="en-US" noProof="0" smtClean="0"/>
          </a:p>
        </p:txBody>
      </p:sp>
      <p:sp>
        <p:nvSpPr>
          <p:cNvPr id="5" name="Rectangle 17"/>
          <p:cNvSpPr>
            <a:spLocks noGrp="1" noChangeArrowheads="1"/>
          </p:cNvSpPr>
          <p:nvPr>
            <p:ph type="title"/>
          </p:nvPr>
        </p:nvSpPr>
        <p:spPr bwMode="auto">
          <a:xfrm>
            <a:off x="158750" y="325438"/>
            <a:ext cx="6886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smtClean="0"/>
              <a:t>Click to edit Master title style</a:t>
            </a:r>
            <a:endParaRPr lang="en-GB" altLang="en-US" smtClean="0"/>
          </a:p>
        </p:txBody>
      </p:sp>
    </p:spTree>
    <p:extLst>
      <p:ext uri="{BB962C8B-B14F-4D97-AF65-F5344CB8AC3E}">
        <p14:creationId xmlns:p14="http://schemas.microsoft.com/office/powerpoint/2010/main" val="285417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58306" y="281543"/>
            <a:ext cx="7457911" cy="9445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448618" y="1411010"/>
            <a:ext cx="3657600" cy="2198167"/>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5258618" y="1411010"/>
            <a:ext cx="3657600" cy="2198167"/>
          </a:xfrm>
        </p:spPr>
        <p:txBody>
          <a:bodyPr>
            <a:sp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6141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3162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83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599" y="284016"/>
            <a:ext cx="7638393" cy="585418"/>
          </a:xfrm>
        </p:spPr>
        <p:txBody>
          <a:bodyPr anchor="b">
            <a:spAutoFit/>
          </a:bodyPr>
          <a:lstStyle>
            <a:lvl1pPr algn="l">
              <a:defRPr sz="3200" b="1"/>
            </a:lvl1pPr>
          </a:lstStyle>
          <a:p>
            <a:r>
              <a:rPr lang="en-US" smtClean="0"/>
              <a:t>Click to edit Master title style</a:t>
            </a:r>
            <a:endParaRPr lang="en-GB" dirty="0"/>
          </a:p>
        </p:txBody>
      </p:sp>
      <p:sp>
        <p:nvSpPr>
          <p:cNvPr id="3" name="Picture Placeholder 2"/>
          <p:cNvSpPr>
            <a:spLocks noGrp="1"/>
          </p:cNvSpPr>
          <p:nvPr>
            <p:ph type="pic" idx="1"/>
          </p:nvPr>
        </p:nvSpPr>
        <p:spPr>
          <a:xfrm>
            <a:off x="1411014" y="1166648"/>
            <a:ext cx="7528034" cy="479271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434661" y="6187383"/>
            <a:ext cx="7512269" cy="308419"/>
          </a:xfrm>
        </p:spPr>
        <p:txBody>
          <a:bodyPr>
            <a:sp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5034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maquettePPT_genericIEA-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4105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52700" y="6210300"/>
            <a:ext cx="6591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8"/>
          <p:cNvSpPr>
            <a:spLocks noGrp="1" noChangeArrowheads="1"/>
          </p:cNvSpPr>
          <p:nvPr>
            <p:ph type="body" idx="1"/>
          </p:nvPr>
        </p:nvSpPr>
        <p:spPr bwMode="auto">
          <a:xfrm>
            <a:off x="150813" y="1447800"/>
            <a:ext cx="8826500"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2"/>
            <a:endParaRPr lang="en-GB" altLang="en-US" dirty="0" smtClean="0"/>
          </a:p>
          <a:p>
            <a:pPr lvl="3"/>
            <a:endParaRPr lang="en-GB" altLang="en-US" dirty="0" smtClean="0"/>
          </a:p>
        </p:txBody>
      </p:sp>
      <p:sp>
        <p:nvSpPr>
          <p:cNvPr id="1029" name="Rectangle 17"/>
          <p:cNvSpPr>
            <a:spLocks noGrp="1" noChangeArrowheads="1"/>
          </p:cNvSpPr>
          <p:nvPr>
            <p:ph type="title"/>
          </p:nvPr>
        </p:nvSpPr>
        <p:spPr bwMode="auto">
          <a:xfrm>
            <a:off x="158750" y="325438"/>
            <a:ext cx="6886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endParaRPr lang="en-GB" altLang="en-US" dirty="0" smtClean="0"/>
          </a:p>
        </p:txBody>
      </p:sp>
    </p:spTree>
  </p:cSld>
  <p:clrMap bg1="lt1" tx1="dk1" bg2="lt2" tx2="dk2" accent1="accent1" accent2="accent2" accent3="accent3" accent4="accent4" accent5="accent5" accent6="accent6" hlink="hlink" folHlink="folHlink"/>
  <p:sldLayoutIdLst>
    <p:sldLayoutId id="2147484091" r:id="rId1"/>
    <p:sldLayoutId id="2147484086" r:id="rId2"/>
    <p:sldLayoutId id="2147484087" r:id="rId3"/>
    <p:sldLayoutId id="2147484088" r:id="rId4"/>
    <p:sldLayoutId id="2147484089" r:id="rId5"/>
    <p:sldLayoutId id="2147484090" r:id="rId6"/>
    <p:sldLayoutId id="2147484092" r:id="rId7"/>
  </p:sldLayoutIdLst>
  <p:txStyles>
    <p:titleStyle>
      <a:lvl1pPr algn="l" rtl="0" eaLnBrk="1" fontAlgn="base" hangingPunct="1">
        <a:spcBef>
          <a:spcPct val="0"/>
        </a:spcBef>
        <a:spcAft>
          <a:spcPct val="0"/>
        </a:spcAft>
        <a:defRPr kumimoji="1" sz="3600" b="1">
          <a:solidFill>
            <a:schemeClr val="bg2"/>
          </a:solidFill>
          <a:latin typeface="Calibri" pitchFamily="34" charset="0"/>
          <a:ea typeface="+mj-ea"/>
          <a:cs typeface="+mj-cs"/>
        </a:defRPr>
      </a:lvl1pPr>
      <a:lvl2pPr algn="l" rtl="0" eaLnBrk="1" fontAlgn="base" hangingPunct="1">
        <a:spcBef>
          <a:spcPct val="0"/>
        </a:spcBef>
        <a:spcAft>
          <a:spcPct val="0"/>
        </a:spcAft>
        <a:defRPr kumimoji="1" sz="3600" b="1">
          <a:solidFill>
            <a:schemeClr val="bg2"/>
          </a:solidFill>
          <a:latin typeface="Calibri" charset="0"/>
        </a:defRPr>
      </a:lvl2pPr>
      <a:lvl3pPr algn="l" rtl="0" eaLnBrk="1" fontAlgn="base" hangingPunct="1">
        <a:spcBef>
          <a:spcPct val="0"/>
        </a:spcBef>
        <a:spcAft>
          <a:spcPct val="0"/>
        </a:spcAft>
        <a:defRPr kumimoji="1" sz="3600" b="1">
          <a:solidFill>
            <a:schemeClr val="bg2"/>
          </a:solidFill>
          <a:latin typeface="Calibri" charset="0"/>
        </a:defRPr>
      </a:lvl3pPr>
      <a:lvl4pPr algn="l" rtl="0" eaLnBrk="1" fontAlgn="base" hangingPunct="1">
        <a:spcBef>
          <a:spcPct val="0"/>
        </a:spcBef>
        <a:spcAft>
          <a:spcPct val="0"/>
        </a:spcAft>
        <a:defRPr kumimoji="1" sz="3600" b="1">
          <a:solidFill>
            <a:schemeClr val="bg2"/>
          </a:solidFill>
          <a:latin typeface="Calibri" charset="0"/>
        </a:defRPr>
      </a:lvl4pPr>
      <a:lvl5pPr algn="l" rtl="0" eaLnBrk="1" fontAlgn="base" hangingPunct="1">
        <a:spcBef>
          <a:spcPct val="0"/>
        </a:spcBef>
        <a:spcAft>
          <a:spcPct val="0"/>
        </a:spcAft>
        <a:defRPr kumimoji="1" sz="3600" b="1">
          <a:solidFill>
            <a:schemeClr val="bg2"/>
          </a:solidFill>
          <a:latin typeface="Calibri" charset="0"/>
        </a:defRPr>
      </a:lvl5pPr>
      <a:lvl6pPr marL="457200" algn="l" rtl="0" eaLnBrk="1" fontAlgn="base" hangingPunct="1">
        <a:spcBef>
          <a:spcPct val="0"/>
        </a:spcBef>
        <a:spcAft>
          <a:spcPct val="0"/>
        </a:spcAft>
        <a:defRPr kumimoji="1" sz="3500">
          <a:solidFill>
            <a:srgbClr val="003366"/>
          </a:solidFill>
          <a:latin typeface="Arial Black" pitchFamily="34" charset="0"/>
        </a:defRPr>
      </a:lvl6pPr>
      <a:lvl7pPr marL="914400" algn="l" rtl="0" eaLnBrk="1" fontAlgn="base" hangingPunct="1">
        <a:spcBef>
          <a:spcPct val="0"/>
        </a:spcBef>
        <a:spcAft>
          <a:spcPct val="0"/>
        </a:spcAft>
        <a:defRPr kumimoji="1" sz="3500">
          <a:solidFill>
            <a:srgbClr val="003366"/>
          </a:solidFill>
          <a:latin typeface="Arial Black" pitchFamily="34" charset="0"/>
        </a:defRPr>
      </a:lvl7pPr>
      <a:lvl8pPr marL="1371600" algn="l" rtl="0" eaLnBrk="1" fontAlgn="base" hangingPunct="1">
        <a:spcBef>
          <a:spcPct val="0"/>
        </a:spcBef>
        <a:spcAft>
          <a:spcPct val="0"/>
        </a:spcAft>
        <a:defRPr kumimoji="1" sz="3500">
          <a:solidFill>
            <a:srgbClr val="003366"/>
          </a:solidFill>
          <a:latin typeface="Arial Black" pitchFamily="34" charset="0"/>
        </a:defRPr>
      </a:lvl8pPr>
      <a:lvl9pPr marL="1828800" algn="l" rtl="0" eaLnBrk="1" fontAlgn="base" hangingPunct="1">
        <a:spcBef>
          <a:spcPct val="0"/>
        </a:spcBef>
        <a:spcAft>
          <a:spcPct val="0"/>
        </a:spcAft>
        <a:defRPr kumimoji="1" sz="3500">
          <a:solidFill>
            <a:srgbClr val="003366"/>
          </a:solidFill>
          <a:latin typeface="Arial Black" pitchFamily="34" charset="0"/>
        </a:defRPr>
      </a:lvl9pPr>
    </p:titleStyle>
    <p:body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hyperlink" Target="http://fusionforenergy.europa.eu/" TargetMode="External"/><Relationship Id="rId8" Type="http://schemas.openxmlformats.org/officeDocument/2006/relationships/image" Target="../media/image19.jpeg"/><Relationship Id="rId9" Type="http://schemas.openxmlformats.org/officeDocument/2006/relationships/image" Target="../media/image20.png"/><Relationship Id="rId10"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jpeg"/><Relationship Id="rId4" Type="http://schemas.openxmlformats.org/officeDocument/2006/relationships/image" Target="../media/image29.pn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jpeg"/><Relationship Id="rId10"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tp.jet.efda.org/tc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gif"/><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1.pn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847" y="1904033"/>
            <a:ext cx="4460999" cy="2062745"/>
          </a:xfrm>
        </p:spPr>
        <p:txBody>
          <a:bodyPr/>
          <a:lstStyle/>
          <a:p>
            <a:r>
              <a:rPr lang="en-US" altLang="en-US" sz="3200" dirty="0"/>
              <a:t>Annual Report on the IA for Co-operation on Tokamak </a:t>
            </a:r>
            <a:r>
              <a:rPr lang="en-US" altLang="en-US" sz="3200" dirty="0" err="1"/>
              <a:t>Programmes</a:t>
            </a:r>
            <a:r>
              <a:rPr lang="fr-FR" sz="3200" dirty="0"/>
              <a:t/>
            </a:r>
            <a:br>
              <a:rPr lang="fr-FR" sz="3200" dirty="0"/>
            </a:br>
            <a:endParaRPr lang="en-GB" sz="3200" dirty="0"/>
          </a:p>
        </p:txBody>
      </p:sp>
      <p:sp>
        <p:nvSpPr>
          <p:cNvPr id="3" name="Text Placeholder 2"/>
          <p:cNvSpPr>
            <a:spLocks noGrp="1"/>
          </p:cNvSpPr>
          <p:nvPr>
            <p:ph type="body" idx="1"/>
          </p:nvPr>
        </p:nvSpPr>
        <p:spPr>
          <a:xfrm>
            <a:off x="4625005" y="3355242"/>
            <a:ext cx="4172681" cy="2087367"/>
          </a:xfrm>
        </p:spPr>
        <p:txBody>
          <a:bodyPr/>
          <a:lstStyle/>
          <a:p>
            <a:pPr algn="ctr"/>
            <a:r>
              <a:rPr lang="en-US" altLang="en-US" sz="2400" dirty="0" smtClean="0"/>
              <a:t>Tony </a:t>
            </a:r>
            <a:r>
              <a:rPr lang="en-US" altLang="en-US" sz="2400" dirty="0"/>
              <a:t>Donné </a:t>
            </a:r>
            <a:r>
              <a:rPr lang="en-US" altLang="en-US" sz="2400" dirty="0" smtClean="0"/>
              <a:t>/ Duarte Borba</a:t>
            </a:r>
            <a:r>
              <a:rPr lang="en-US" altLang="en-US" sz="2400" dirty="0"/>
              <a:t/>
            </a:r>
            <a:br>
              <a:rPr lang="en-US" altLang="en-US" sz="2400" dirty="0"/>
            </a:br>
            <a:r>
              <a:rPr lang="en-US" altLang="en-US" sz="2400" dirty="0"/>
              <a:t>EUROfusion</a:t>
            </a:r>
          </a:p>
          <a:p>
            <a:pPr algn="ctr"/>
            <a:r>
              <a:rPr lang="en-US" altLang="en-US" sz="2400" dirty="0" smtClean="0"/>
              <a:t>Chair / Secretary, </a:t>
            </a:r>
          </a:p>
          <a:p>
            <a:pPr algn="ctr"/>
            <a:r>
              <a:rPr lang="en-US" altLang="en-US" sz="2400" dirty="0" smtClean="0"/>
              <a:t>Executive </a:t>
            </a:r>
            <a:r>
              <a:rPr lang="en-US" altLang="en-US" sz="2400" dirty="0"/>
              <a:t>Committee</a:t>
            </a:r>
            <a:br>
              <a:rPr lang="en-US" altLang="en-US" sz="2400" dirty="0"/>
            </a:br>
            <a:r>
              <a:rPr lang="en-US" altLang="en-US" sz="2400" dirty="0" smtClean="0"/>
              <a:t>February 15</a:t>
            </a:r>
            <a:r>
              <a:rPr lang="en-US" altLang="en-US" sz="2400" dirty="0"/>
              <a:t>, </a:t>
            </a:r>
            <a:r>
              <a:rPr lang="en-US" altLang="en-US" sz="2400" dirty="0" smtClean="0"/>
              <a:t>2019</a:t>
            </a:r>
            <a:endParaRPr lang="en-GB" altLang="en-US" sz="2400" dirty="0"/>
          </a:p>
        </p:txBody>
      </p:sp>
    </p:spTree>
    <p:extLst>
      <p:ext uri="{BB962C8B-B14F-4D97-AF65-F5344CB8AC3E}">
        <p14:creationId xmlns:p14="http://schemas.microsoft.com/office/powerpoint/2010/main" val="1618554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750" y="181060"/>
            <a:ext cx="7523919" cy="609600"/>
          </a:xfrm>
        </p:spPr>
        <p:txBody>
          <a:bodyPr/>
          <a:lstStyle/>
          <a:p>
            <a:r>
              <a:rPr lang="en-GB" dirty="0" smtClean="0"/>
              <a:t>Key achievements related to new facilities</a:t>
            </a:r>
            <a:endParaRPr lang="en-GB" dirty="0"/>
          </a:p>
        </p:txBody>
      </p:sp>
      <p:sp>
        <p:nvSpPr>
          <p:cNvPr id="2" name="Content Placeholder 1"/>
          <p:cNvSpPr>
            <a:spLocks noGrp="1"/>
          </p:cNvSpPr>
          <p:nvPr>
            <p:ph idx="1"/>
          </p:nvPr>
        </p:nvSpPr>
        <p:spPr>
          <a:xfrm>
            <a:off x="150813" y="1447800"/>
            <a:ext cx="8302071" cy="1369828"/>
          </a:xfrm>
        </p:spPr>
        <p:txBody>
          <a:bodyPr/>
          <a:lstStyle/>
          <a:p>
            <a:r>
              <a:rPr lang="en-US" dirty="0" smtClean="0"/>
              <a:t>WEST tokamak controlled </a:t>
            </a:r>
            <a:r>
              <a:rPr lang="en-US" dirty="0"/>
              <a:t>from Japan </a:t>
            </a:r>
          </a:p>
        </p:txBody>
      </p:sp>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0589" y="519966"/>
            <a:ext cx="970986" cy="5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3770" y="516554"/>
            <a:ext cx="904013" cy="602675"/>
          </a:xfrm>
          <a:prstGeom prst="rect">
            <a:avLst/>
          </a:prstGeom>
        </p:spPr>
      </p:pic>
      <p:pic>
        <p:nvPicPr>
          <p:cNvPr id="13" name="Image 5"/>
          <p:cNvPicPr>
            <a:picLocks noChangeAspect="1"/>
          </p:cNvPicPr>
          <p:nvPr/>
        </p:nvPicPr>
        <p:blipFill rotWithShape="1">
          <a:blip r:embed="rId4" cstate="print">
            <a:extLst>
              <a:ext uri="{28A0092B-C50C-407E-A947-70E740481C1C}">
                <a14:useLocalDpi xmlns:a14="http://schemas.microsoft.com/office/drawing/2010/main" val="0"/>
              </a:ext>
            </a:extLst>
          </a:blip>
          <a:srcRect l="5858" t="23396" r="12525" b="29766"/>
          <a:stretch/>
        </p:blipFill>
        <p:spPr>
          <a:xfrm>
            <a:off x="1237987" y="4539945"/>
            <a:ext cx="6646700" cy="2147016"/>
          </a:xfrm>
          <a:prstGeom prst="rect">
            <a:avLst/>
          </a:prstGeom>
        </p:spPr>
      </p:pic>
      <p:pic>
        <p:nvPicPr>
          <p:cNvPr id="14"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7066" y="2132714"/>
            <a:ext cx="3237621" cy="2160900"/>
          </a:xfrm>
          <a:prstGeom prst="rect">
            <a:avLst/>
          </a:prstGeom>
        </p:spPr>
      </p:pic>
      <p:pic>
        <p:nvPicPr>
          <p:cNvPr id="15"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7987" y="2132714"/>
            <a:ext cx="3237046" cy="2160900"/>
          </a:xfrm>
          <a:prstGeom prst="rect">
            <a:avLst/>
          </a:prstGeom>
        </p:spPr>
      </p:pic>
      <p:pic>
        <p:nvPicPr>
          <p:cNvPr id="16" name="Image 9" descr="FUSION FOR ENERGY">
            <a:hlinkClick r:id="rId7"/>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578101" y="1590369"/>
            <a:ext cx="652238" cy="296013"/>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52068" y="1590369"/>
            <a:ext cx="1091753" cy="296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a:blip r:embed="rId10"/>
          <a:stretch>
            <a:fillRect/>
          </a:stretch>
        </p:blipFill>
        <p:spPr>
          <a:xfrm>
            <a:off x="8433066" y="1590369"/>
            <a:ext cx="508195" cy="371978"/>
          </a:xfrm>
          <a:prstGeom prst="rect">
            <a:avLst/>
          </a:prstGeom>
        </p:spPr>
      </p:pic>
    </p:spTree>
    <p:extLst>
      <p:ext uri="{BB962C8B-B14F-4D97-AF65-F5344CB8AC3E}">
        <p14:creationId xmlns:p14="http://schemas.microsoft.com/office/powerpoint/2010/main" val="1661284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750" y="181060"/>
            <a:ext cx="7523919" cy="609600"/>
          </a:xfrm>
        </p:spPr>
        <p:txBody>
          <a:bodyPr/>
          <a:lstStyle/>
          <a:p>
            <a:r>
              <a:rPr lang="en-GB" dirty="0" smtClean="0"/>
              <a:t>Key physics achievements</a:t>
            </a:r>
            <a:endParaRPr lang="en-GB" dirty="0"/>
          </a:p>
        </p:txBody>
      </p:sp>
      <p:sp>
        <p:nvSpPr>
          <p:cNvPr id="2" name="Content Placeholder 1"/>
          <p:cNvSpPr>
            <a:spLocks noGrp="1"/>
          </p:cNvSpPr>
          <p:nvPr>
            <p:ph idx="1"/>
          </p:nvPr>
        </p:nvSpPr>
        <p:spPr>
          <a:xfrm>
            <a:off x="150813" y="1447800"/>
            <a:ext cx="8826500" cy="3538870"/>
          </a:xfrm>
        </p:spPr>
        <p:txBody>
          <a:bodyPr/>
          <a:lstStyle/>
          <a:p>
            <a:r>
              <a:rPr lang="en-US" dirty="0" smtClean="0"/>
              <a:t>Longest Internal Transport Barrier achieved </a:t>
            </a:r>
            <a:r>
              <a:rPr lang="en-US" dirty="0"/>
              <a:t>in 2018 </a:t>
            </a:r>
            <a:r>
              <a:rPr lang="en-US" dirty="0" smtClean="0"/>
              <a:t>in KSTAR (~20s). </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975" y="2589877"/>
            <a:ext cx="6953694" cy="4002909"/>
          </a:xfrm>
          <a:prstGeom prst="rect">
            <a:avLst/>
          </a:prstGeom>
        </p:spPr>
      </p:pic>
      <p:sp>
        <p:nvSpPr>
          <p:cNvPr id="5" name="TextBox 4"/>
          <p:cNvSpPr txBox="1"/>
          <p:nvPr/>
        </p:nvSpPr>
        <p:spPr>
          <a:xfrm>
            <a:off x="1350335" y="2589877"/>
            <a:ext cx="2089033" cy="461665"/>
          </a:xfrm>
          <a:prstGeom prst="rect">
            <a:avLst/>
          </a:prstGeom>
          <a:noFill/>
        </p:spPr>
        <p:txBody>
          <a:bodyPr wrap="none" rtlCol="0">
            <a:spAutoFit/>
          </a:bodyPr>
          <a:lstStyle/>
          <a:p>
            <a:r>
              <a:rPr lang="en-US" smtClean="0"/>
              <a:t>Plasma Current</a:t>
            </a:r>
            <a:endParaRPr lang="en-US"/>
          </a:p>
        </p:txBody>
      </p:sp>
      <p:sp>
        <p:nvSpPr>
          <p:cNvPr id="6" name="TextBox 5"/>
          <p:cNvSpPr txBox="1"/>
          <p:nvPr/>
        </p:nvSpPr>
        <p:spPr>
          <a:xfrm>
            <a:off x="1411425" y="3962786"/>
            <a:ext cx="2183611" cy="461665"/>
          </a:xfrm>
          <a:prstGeom prst="rect">
            <a:avLst/>
          </a:prstGeom>
          <a:noFill/>
        </p:spPr>
        <p:txBody>
          <a:bodyPr wrap="none" rtlCol="0">
            <a:spAutoFit/>
          </a:bodyPr>
          <a:lstStyle/>
          <a:p>
            <a:r>
              <a:rPr lang="en-US" smtClean="0"/>
              <a:t>Plasma Density</a:t>
            </a:r>
            <a:endParaRPr lang="en-US"/>
          </a:p>
        </p:txBody>
      </p:sp>
      <p:sp>
        <p:nvSpPr>
          <p:cNvPr id="7" name="TextBox 6"/>
          <p:cNvSpPr txBox="1"/>
          <p:nvPr/>
        </p:nvSpPr>
        <p:spPr>
          <a:xfrm>
            <a:off x="1157092" y="5643810"/>
            <a:ext cx="2692275" cy="461665"/>
          </a:xfrm>
          <a:prstGeom prst="rect">
            <a:avLst/>
          </a:prstGeom>
          <a:noFill/>
        </p:spPr>
        <p:txBody>
          <a:bodyPr wrap="none" rtlCol="0">
            <a:spAutoFit/>
          </a:bodyPr>
          <a:lstStyle/>
          <a:p>
            <a:r>
              <a:rPr lang="en-US" smtClean="0"/>
              <a:t>Plasma Temperature</a:t>
            </a: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8124" y="274126"/>
            <a:ext cx="1149245" cy="766762"/>
          </a:xfrm>
          <a:prstGeom prst="rect">
            <a:avLst/>
          </a:prstGeom>
        </p:spPr>
      </p:pic>
    </p:spTree>
    <p:extLst>
      <p:ext uri="{BB962C8B-B14F-4D97-AF65-F5344CB8AC3E}">
        <p14:creationId xmlns:p14="http://schemas.microsoft.com/office/powerpoint/2010/main" val="346107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750" y="181060"/>
            <a:ext cx="7523919" cy="609600"/>
          </a:xfrm>
        </p:spPr>
        <p:txBody>
          <a:bodyPr/>
          <a:lstStyle/>
          <a:p>
            <a:r>
              <a:rPr lang="en-GB" dirty="0" smtClean="0"/>
              <a:t>Key physics achievements</a:t>
            </a:r>
            <a:endParaRPr lang="en-GB" dirty="0"/>
          </a:p>
        </p:txBody>
      </p:sp>
      <p:sp>
        <p:nvSpPr>
          <p:cNvPr id="4" name="Content Placeholder 3"/>
          <p:cNvSpPr>
            <a:spLocks noGrp="1"/>
          </p:cNvSpPr>
          <p:nvPr>
            <p:ph idx="1"/>
          </p:nvPr>
        </p:nvSpPr>
        <p:spPr>
          <a:xfrm>
            <a:off x="0" y="1191127"/>
            <a:ext cx="8826500" cy="5170488"/>
          </a:xfrm>
        </p:spPr>
        <p:txBody>
          <a:bodyPr/>
          <a:lstStyle/>
          <a:p>
            <a:r>
              <a:rPr lang="en-US" dirty="0"/>
              <a:t>EAST long pulse steady-state H-mode operation with upper tungsten </a:t>
            </a:r>
            <a:r>
              <a:rPr lang="en-US" dirty="0" err="1" smtClean="0"/>
              <a:t>divertor</a:t>
            </a:r>
            <a:r>
              <a:rPr lang="en-US" dirty="0" smtClean="0"/>
              <a:t> (100s) with </a:t>
            </a:r>
            <a:r>
              <a:rPr lang="en-US" dirty="0"/>
              <a:t>i</a:t>
            </a:r>
            <a:r>
              <a:rPr lang="en-US" dirty="0" smtClean="0"/>
              <a:t>ntegrated </a:t>
            </a:r>
            <a:r>
              <a:rPr lang="en-US" dirty="0"/>
              <a:t>plasma </a:t>
            </a:r>
            <a:r>
              <a:rPr lang="en-US" dirty="0" smtClean="0"/>
              <a:t>control, saturated surface temperature, good confinement and small ELMs. </a:t>
            </a:r>
            <a:endParaRPr lang="en-US" dirty="0"/>
          </a:p>
          <a:p>
            <a:endParaRPr lang="en-US" dirty="0">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804" y="2985682"/>
            <a:ext cx="6470456" cy="356397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8254" y="285418"/>
            <a:ext cx="1076502" cy="717667"/>
          </a:xfrm>
          <a:prstGeom prst="rect">
            <a:avLst/>
          </a:prstGeom>
        </p:spPr>
      </p:pic>
    </p:spTree>
    <p:extLst>
      <p:ext uri="{BB962C8B-B14F-4D97-AF65-F5344CB8AC3E}">
        <p14:creationId xmlns:p14="http://schemas.microsoft.com/office/powerpoint/2010/main" val="720230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750" y="181060"/>
            <a:ext cx="7523919" cy="609600"/>
          </a:xfrm>
        </p:spPr>
        <p:txBody>
          <a:bodyPr/>
          <a:lstStyle/>
          <a:p>
            <a:r>
              <a:rPr lang="en-GB" dirty="0" smtClean="0"/>
              <a:t>Key physics achievements</a:t>
            </a:r>
            <a:endParaRPr lang="en-GB" dirty="0"/>
          </a:p>
        </p:txBody>
      </p:sp>
      <p:sp>
        <p:nvSpPr>
          <p:cNvPr id="4" name="Content Placeholder 3"/>
          <p:cNvSpPr>
            <a:spLocks noGrp="1"/>
          </p:cNvSpPr>
          <p:nvPr>
            <p:ph idx="1"/>
          </p:nvPr>
        </p:nvSpPr>
        <p:spPr>
          <a:xfrm>
            <a:off x="191386" y="1318717"/>
            <a:ext cx="8952614" cy="5454222"/>
          </a:xfrm>
        </p:spPr>
        <p:txBody>
          <a:bodyPr/>
          <a:lstStyle/>
          <a:p>
            <a:pPr marL="342900" lvl="1" indent="-342900">
              <a:buSzPct val="90000"/>
              <a:buFont typeface="Wingdings" pitchFamily="2" charset="2"/>
              <a:buChar char="n"/>
            </a:pPr>
            <a:r>
              <a:rPr lang="en-US" dirty="0" smtClean="0"/>
              <a:t>In DIII-D Stable </a:t>
            </a:r>
            <a:r>
              <a:rPr lang="en-US" dirty="0"/>
              <a:t>zero-torque </a:t>
            </a:r>
            <a:r>
              <a:rPr lang="en-US" dirty="0" smtClean="0"/>
              <a:t>operation obtained </a:t>
            </a:r>
            <a:r>
              <a:rPr lang="en-US" dirty="0"/>
              <a:t>by modify </a:t>
            </a:r>
            <a:r>
              <a:rPr lang="en-US" dirty="0" smtClean="0"/>
              <a:t>initial current profile, </a:t>
            </a:r>
            <a:r>
              <a:rPr lang="en-US" dirty="0"/>
              <a:t>slowing </a:t>
            </a:r>
            <a:r>
              <a:rPr lang="en-US" dirty="0" smtClean="0"/>
              <a:t>current </a:t>
            </a:r>
            <a:r>
              <a:rPr lang="en-US" dirty="0"/>
              <a:t>ramp and delaying </a:t>
            </a:r>
            <a:r>
              <a:rPr lang="en-US" dirty="0" smtClean="0"/>
              <a:t>H-mode transition, but </a:t>
            </a:r>
            <a:r>
              <a:rPr lang="en-US" dirty="0"/>
              <a:t>fusion gain </a:t>
            </a:r>
            <a:r>
              <a:rPr lang="en-US" dirty="0">
                <a:latin typeface="Century Gothic" charset="0"/>
              </a:rPr>
              <a:t>(</a:t>
            </a:r>
            <a:r>
              <a:rPr lang="en-US" dirty="0" err="1">
                <a:latin typeface="Symbol" charset="2"/>
                <a:cs typeface="Symbol" charset="2"/>
              </a:rPr>
              <a:t>b</a:t>
            </a:r>
            <a:r>
              <a:rPr lang="en-US" baseline="-25000" dirty="0" err="1">
                <a:latin typeface="Century Gothic" charset="0"/>
              </a:rPr>
              <a:t>T</a:t>
            </a:r>
            <a:r>
              <a:rPr lang="en-US" dirty="0" err="1">
                <a:latin typeface="Symbol" charset="2"/>
                <a:cs typeface="Symbol" charset="2"/>
              </a:rPr>
              <a:t>t</a:t>
            </a:r>
            <a:r>
              <a:rPr lang="en-US" baseline="-25000" dirty="0" err="1">
                <a:latin typeface="Century Gothic" charset="0"/>
              </a:rPr>
              <a:t>E</a:t>
            </a:r>
            <a:r>
              <a:rPr lang="en-US" dirty="0">
                <a:latin typeface="Century Gothic" charset="0"/>
              </a:rPr>
              <a:t>) </a:t>
            </a:r>
            <a:r>
              <a:rPr lang="en-US" dirty="0">
                <a:latin typeface="Calibri" charset="0"/>
                <a:ea typeface="Calibri" charset="0"/>
                <a:cs typeface="Calibri" charset="0"/>
              </a:rPr>
              <a:t>doesn’t improve below </a:t>
            </a:r>
            <a:r>
              <a:rPr lang="en-US" i="1" dirty="0" smtClean="0">
                <a:latin typeface="Century Gothic" charset="0"/>
              </a:rPr>
              <a:t>q</a:t>
            </a:r>
            <a:r>
              <a:rPr lang="en-US" baseline="-25000" dirty="0" smtClean="0">
                <a:latin typeface="Century Gothic" charset="0"/>
              </a:rPr>
              <a:t>95</a:t>
            </a:r>
            <a:r>
              <a:rPr lang="en-US" dirty="0" smtClean="0">
                <a:latin typeface="Century Gothic" charset="0"/>
              </a:rPr>
              <a:t>=3.7</a:t>
            </a:r>
            <a:endParaRPr lang="en-US" dirty="0">
              <a:latin typeface="Calibri" charset="0"/>
              <a:ea typeface="Calibri" charset="0"/>
              <a:cs typeface="Calibri" charset="0"/>
            </a:endParaRPr>
          </a:p>
          <a:p>
            <a:endParaRPr lang="en-US" sz="2000" dirty="0"/>
          </a:p>
        </p:txBody>
      </p:sp>
      <p:pic>
        <p:nvPicPr>
          <p:cNvPr id="5" name="Picture 4" descr="Luce_contributed_v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5852" y="2876426"/>
            <a:ext cx="3725723" cy="3673560"/>
          </a:xfrm>
          <a:prstGeom prst="rect">
            <a:avLst/>
          </a:prstGeom>
        </p:spPr>
      </p:pic>
      <p:pic>
        <p:nvPicPr>
          <p:cNvPr id="6" name="Picture 5" descr="slide23.png"/>
          <p:cNvPicPr>
            <a:picLocks noChangeAspect="1"/>
          </p:cNvPicPr>
          <p:nvPr/>
        </p:nvPicPr>
        <p:blipFill rotWithShape="1">
          <a:blip r:embed="rId3">
            <a:extLst>
              <a:ext uri="{28A0092B-C50C-407E-A947-70E740481C1C}">
                <a14:useLocalDpi xmlns:a14="http://schemas.microsoft.com/office/drawing/2010/main" val="0"/>
              </a:ext>
            </a:extLst>
          </a:blip>
          <a:srcRect l="66446" t="49596"/>
          <a:stretch/>
        </p:blipFill>
        <p:spPr>
          <a:xfrm>
            <a:off x="436529" y="3001545"/>
            <a:ext cx="3484180" cy="342332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0995" t="-2829" r="-2539" b="2829"/>
          <a:stretch/>
        </p:blipFill>
        <p:spPr>
          <a:xfrm>
            <a:off x="6120667" y="269255"/>
            <a:ext cx="1201675" cy="632882"/>
          </a:xfrm>
          <a:prstGeom prst="rect">
            <a:avLst/>
          </a:prstGeom>
        </p:spPr>
      </p:pic>
    </p:spTree>
    <p:extLst>
      <p:ext uri="{BB962C8B-B14F-4D97-AF65-F5344CB8AC3E}">
        <p14:creationId xmlns:p14="http://schemas.microsoft.com/office/powerpoint/2010/main" val="279743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750" y="181060"/>
            <a:ext cx="7523919" cy="609600"/>
          </a:xfrm>
        </p:spPr>
        <p:txBody>
          <a:bodyPr/>
          <a:lstStyle/>
          <a:p>
            <a:r>
              <a:rPr lang="en-GB" dirty="0" smtClean="0"/>
              <a:t>Key physics achievements</a:t>
            </a:r>
            <a:endParaRPr lang="en-GB" dirty="0"/>
          </a:p>
        </p:txBody>
      </p:sp>
      <p:sp>
        <p:nvSpPr>
          <p:cNvPr id="4" name="Content Placeholder 3"/>
          <p:cNvSpPr>
            <a:spLocks noGrp="1"/>
          </p:cNvSpPr>
          <p:nvPr>
            <p:ph idx="1"/>
          </p:nvPr>
        </p:nvSpPr>
        <p:spPr>
          <a:xfrm>
            <a:off x="0" y="1191127"/>
            <a:ext cx="9144000" cy="5170488"/>
          </a:xfrm>
        </p:spPr>
        <p:txBody>
          <a:bodyPr/>
          <a:lstStyle/>
          <a:p>
            <a:r>
              <a:rPr lang="en-GB" sz="2000" dirty="0" smtClean="0"/>
              <a:t>ADITYA was </a:t>
            </a:r>
            <a:r>
              <a:rPr lang="en-GB" sz="2000" dirty="0"/>
              <a:t>dismantled in 2015 and reassembled as an upgrade ADITYA-U in 2016. Features include a new circular vacuum vessel, possibility of open </a:t>
            </a:r>
            <a:r>
              <a:rPr lang="en-GB" sz="2000" dirty="0" err="1"/>
              <a:t>divertor</a:t>
            </a:r>
            <a:r>
              <a:rPr lang="en-GB" sz="2000" dirty="0"/>
              <a:t> operations, and an experimental focus on disruptions, runaways and other MHD studies. </a:t>
            </a:r>
            <a:endParaRPr lang="en-GB" sz="2000" dirty="0" smtClean="0"/>
          </a:p>
          <a:p>
            <a:r>
              <a:rPr lang="en-GB" sz="2000" dirty="0" smtClean="0"/>
              <a:t>Operational </a:t>
            </a:r>
            <a:r>
              <a:rPr lang="en-GB" sz="2000" dirty="0"/>
              <a:t>control over runaway electron content in ADITYA-U lead to discharges </a:t>
            </a:r>
            <a:r>
              <a:rPr lang="en-GB" sz="2000" u="sng" dirty="0">
                <a:solidFill>
                  <a:srgbClr val="FF0000"/>
                </a:solidFill>
              </a:rPr>
              <a:t>with </a:t>
            </a:r>
            <a:r>
              <a:rPr lang="en-GB" sz="2000" u="sng" dirty="0" smtClean="0">
                <a:solidFill>
                  <a:srgbClr val="FF0000"/>
                </a:solidFill>
              </a:rPr>
              <a:t>runaways (</a:t>
            </a:r>
            <a:r>
              <a:rPr lang="en-GB" sz="2000" u="sng" dirty="0">
                <a:solidFill>
                  <a:srgbClr val="FF0000"/>
                </a:solidFill>
              </a:rPr>
              <a:t>RED</a:t>
            </a:r>
            <a:r>
              <a:rPr lang="en-GB" sz="2000" u="sng" dirty="0" smtClean="0">
                <a:solidFill>
                  <a:srgbClr val="FF0000"/>
                </a:solidFill>
              </a:rPr>
              <a:t>) </a:t>
            </a:r>
            <a:r>
              <a:rPr lang="en-GB" sz="2000" dirty="0"/>
              <a:t>and </a:t>
            </a:r>
            <a:r>
              <a:rPr lang="en-GB" sz="2000" u="sng" dirty="0"/>
              <a:t>without </a:t>
            </a:r>
            <a:r>
              <a:rPr lang="en-GB" sz="2000" u="sng" dirty="0" smtClean="0"/>
              <a:t>runaways (BLACK) </a:t>
            </a:r>
            <a:r>
              <a:rPr lang="en-GB" sz="2000" dirty="0" smtClean="0"/>
              <a:t>as shown below: </a:t>
            </a: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2570" y="289230"/>
            <a:ext cx="1053152" cy="70166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93" y="3369392"/>
            <a:ext cx="7025722" cy="3043186"/>
          </a:xfrm>
          <a:prstGeom prst="rect">
            <a:avLst/>
          </a:prstGeom>
        </p:spPr>
      </p:pic>
      <p:sp>
        <p:nvSpPr>
          <p:cNvPr id="6" name="TextBox 5"/>
          <p:cNvSpPr txBox="1"/>
          <p:nvPr/>
        </p:nvSpPr>
        <p:spPr>
          <a:xfrm>
            <a:off x="3001226" y="3369392"/>
            <a:ext cx="1838965" cy="461665"/>
          </a:xfrm>
          <a:prstGeom prst="rect">
            <a:avLst/>
          </a:prstGeom>
          <a:noFill/>
        </p:spPr>
        <p:txBody>
          <a:bodyPr wrap="none" rtlCol="0">
            <a:spAutoFit/>
          </a:bodyPr>
          <a:lstStyle/>
          <a:p>
            <a:r>
              <a:rPr lang="en-US" dirty="0" smtClean="0"/>
              <a:t>Loop Voltage</a:t>
            </a:r>
            <a:endParaRPr lang="en-US" dirty="0"/>
          </a:p>
        </p:txBody>
      </p:sp>
      <p:sp>
        <p:nvSpPr>
          <p:cNvPr id="7" name="TextBox 6"/>
          <p:cNvSpPr txBox="1"/>
          <p:nvPr/>
        </p:nvSpPr>
        <p:spPr>
          <a:xfrm>
            <a:off x="3059105" y="4092787"/>
            <a:ext cx="2089033" cy="461665"/>
          </a:xfrm>
          <a:prstGeom prst="rect">
            <a:avLst/>
          </a:prstGeom>
          <a:noFill/>
        </p:spPr>
        <p:txBody>
          <a:bodyPr wrap="none" rtlCol="0">
            <a:spAutoFit/>
          </a:bodyPr>
          <a:lstStyle/>
          <a:p>
            <a:r>
              <a:rPr lang="en-US" smtClean="0"/>
              <a:t>Plasma Current</a:t>
            </a:r>
            <a:endParaRPr lang="en-US" dirty="0"/>
          </a:p>
        </p:txBody>
      </p:sp>
      <p:sp>
        <p:nvSpPr>
          <p:cNvPr id="8" name="TextBox 7"/>
          <p:cNvSpPr txBox="1"/>
          <p:nvPr/>
        </p:nvSpPr>
        <p:spPr>
          <a:xfrm>
            <a:off x="2143789" y="5778489"/>
            <a:ext cx="2885726" cy="461665"/>
          </a:xfrm>
          <a:prstGeom prst="rect">
            <a:avLst/>
          </a:prstGeom>
          <a:noFill/>
        </p:spPr>
        <p:txBody>
          <a:bodyPr wrap="none" rtlCol="0">
            <a:spAutoFit/>
          </a:bodyPr>
          <a:lstStyle/>
          <a:p>
            <a:r>
              <a:rPr lang="en-US" dirty="0" smtClean="0"/>
              <a:t>Hard </a:t>
            </a:r>
            <a:r>
              <a:rPr lang="en-US" smtClean="0"/>
              <a:t>X-rays emission</a:t>
            </a:r>
            <a:endParaRPr lang="en-US" dirty="0"/>
          </a:p>
        </p:txBody>
      </p:sp>
      <p:sp>
        <p:nvSpPr>
          <p:cNvPr id="9" name="TextBox 8"/>
          <p:cNvSpPr txBox="1"/>
          <p:nvPr/>
        </p:nvSpPr>
        <p:spPr>
          <a:xfrm>
            <a:off x="3144864" y="4554452"/>
            <a:ext cx="1917513" cy="461665"/>
          </a:xfrm>
          <a:prstGeom prst="rect">
            <a:avLst/>
          </a:prstGeom>
          <a:noFill/>
        </p:spPr>
        <p:txBody>
          <a:bodyPr wrap="none" rtlCol="0">
            <a:spAutoFit/>
          </a:bodyPr>
          <a:lstStyle/>
          <a:p>
            <a:r>
              <a:rPr lang="en-US" smtClean="0"/>
              <a:t>H-alpha Light</a:t>
            </a:r>
            <a:endParaRPr lang="en-US" dirty="0"/>
          </a:p>
        </p:txBody>
      </p:sp>
    </p:spTree>
    <p:extLst>
      <p:ext uri="{BB962C8B-B14F-4D97-AF65-F5344CB8AC3E}">
        <p14:creationId xmlns:p14="http://schemas.microsoft.com/office/powerpoint/2010/main" val="812780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750" y="325438"/>
            <a:ext cx="7523919" cy="609600"/>
          </a:xfrm>
        </p:spPr>
        <p:txBody>
          <a:bodyPr/>
          <a:lstStyle/>
          <a:p>
            <a:r>
              <a:rPr lang="en-GB" dirty="0"/>
              <a:t>Future plans</a:t>
            </a:r>
          </a:p>
        </p:txBody>
      </p:sp>
      <p:sp>
        <p:nvSpPr>
          <p:cNvPr id="5" name="Content Placeholder 1"/>
          <p:cNvSpPr txBox="1">
            <a:spLocks/>
          </p:cNvSpPr>
          <p:nvPr/>
        </p:nvSpPr>
        <p:spPr bwMode="auto">
          <a:xfrm>
            <a:off x="233081" y="5084803"/>
            <a:ext cx="8910918" cy="176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pPr marL="538163" lvl="1" indent="-358775">
              <a:spcBef>
                <a:spcPts val="0"/>
              </a:spcBef>
            </a:pPr>
            <a:r>
              <a:rPr lang="en-US" sz="2100" dirty="0" smtClean="0"/>
              <a:t>Test the concept of Shattered Pellet Injection (SPI) for mitigation of runaway electrons during disruption current quench</a:t>
            </a:r>
          </a:p>
          <a:p>
            <a:pPr marL="538163" lvl="1" indent="-358775">
              <a:spcBef>
                <a:spcPts val="0"/>
              </a:spcBef>
            </a:pPr>
            <a:r>
              <a:rPr lang="en-US" sz="2100" kern="0" dirty="0"/>
              <a:t>Commissioning with plasma </a:t>
            </a:r>
            <a:r>
              <a:rPr lang="en-US" sz="2100" kern="0" dirty="0" smtClean="0"/>
              <a:t> and experimental </a:t>
            </a:r>
            <a:r>
              <a:rPr lang="en-US" sz="2100" kern="0" dirty="0"/>
              <a:t>campaign </a:t>
            </a:r>
            <a:r>
              <a:rPr lang="en-US" sz="2100" kern="0" dirty="0" smtClean="0"/>
              <a:t>in 2019</a:t>
            </a:r>
            <a:endParaRPr lang="en-US" sz="2100" kern="0" dirty="0"/>
          </a:p>
        </p:txBody>
      </p:sp>
      <p:pic>
        <p:nvPicPr>
          <p:cNvPr id="6" name="Picture 5" descr="\\CCFEPC\Home\P-T\sjach\Documents\M15-17 and disr. analysis\Figures\ITER_port.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9671" y="2579375"/>
            <a:ext cx="1850311" cy="23131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DMS-Poloidal-cross-secti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6931" y="2336553"/>
            <a:ext cx="1993855" cy="27482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7435482" y="2574517"/>
            <a:ext cx="1314728" cy="2484389"/>
            <a:chOff x="7534093" y="2118282"/>
            <a:chExt cx="1233415" cy="2330736"/>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4093" y="3694992"/>
              <a:ext cx="1233415" cy="358738"/>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17413" y="4053730"/>
              <a:ext cx="866775" cy="395288"/>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81850" y="2118282"/>
              <a:ext cx="1137900" cy="377599"/>
            </a:xfrm>
            <a:prstGeom prst="rect">
              <a:avLst/>
            </a:prstGeom>
          </p:spPr>
        </p:pic>
        <p:pic>
          <p:nvPicPr>
            <p:cNvPr id="12" name="Picture 2" descr="\\CCFEPC\Home\P-T\sjach\Documents\My Pictures\ITER_logo.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06375" y="3095441"/>
              <a:ext cx="888851" cy="4825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12638" y="2611152"/>
              <a:ext cx="10763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2" descr="T:\DAVIDB\SPI Kick off meeting\Pictures 110716\iso3 - proposed configuration excl vertical camer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41462" y="2456722"/>
            <a:ext cx="1758046" cy="258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
          <p:cNvSpPr txBox="1">
            <a:spLocks/>
          </p:cNvSpPr>
          <p:nvPr/>
        </p:nvSpPr>
        <p:spPr bwMode="auto">
          <a:xfrm>
            <a:off x="89647" y="1180857"/>
            <a:ext cx="9054352" cy="12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800080"/>
              </a:buClr>
              <a:buSzPct val="90000"/>
              <a:buFont typeface="Wingdings" pitchFamily="2" charset="2"/>
              <a:buChar char="n"/>
              <a:defRPr kumimoji="1" sz="2800" b="1">
                <a:solidFill>
                  <a:schemeClr val="bg2"/>
                </a:solidFill>
                <a:latin typeface="Calibri" pitchFamily="34" charset="0"/>
                <a:ea typeface="+mn-ea"/>
                <a:cs typeface="+mn-cs"/>
              </a:defRPr>
            </a:lvl1pPr>
            <a:lvl2pPr marL="742950" indent="-285750" algn="l" rtl="0" eaLnBrk="1" fontAlgn="base" hangingPunct="1">
              <a:spcBef>
                <a:spcPct val="20000"/>
              </a:spcBef>
              <a:spcAft>
                <a:spcPct val="0"/>
              </a:spcAft>
              <a:buClr>
                <a:srgbClr val="800080"/>
              </a:buClr>
              <a:buFont typeface="Wingdings" pitchFamily="2" charset="2"/>
              <a:buChar char="l"/>
              <a:defRPr kumimoji="1" sz="2400" b="1">
                <a:solidFill>
                  <a:schemeClr val="bg2"/>
                </a:solidFill>
                <a:latin typeface="Calibri" pitchFamily="34" charset="0"/>
              </a:defRPr>
            </a:lvl2pPr>
            <a:lvl3pPr marL="1143000" indent="-228600" algn="l" rtl="0" eaLnBrk="1" fontAlgn="base" hangingPunct="1">
              <a:spcBef>
                <a:spcPct val="20000"/>
              </a:spcBef>
              <a:spcAft>
                <a:spcPct val="0"/>
              </a:spcAft>
              <a:buClr>
                <a:srgbClr val="800080"/>
              </a:buClr>
              <a:buFont typeface="Wingdings" pitchFamily="2" charset="2"/>
              <a:buChar char="w"/>
              <a:defRPr kumimoji="1" sz="2000" b="1">
                <a:solidFill>
                  <a:schemeClr val="bg2"/>
                </a:solidFill>
                <a:latin typeface="Calibri" pitchFamily="34" charset="0"/>
              </a:defRPr>
            </a:lvl3pPr>
            <a:lvl4pPr marL="1600200" indent="-228600" algn="l" rtl="0" eaLnBrk="1" fontAlgn="base" hangingPunct="1">
              <a:spcBef>
                <a:spcPct val="20000"/>
              </a:spcBef>
              <a:spcAft>
                <a:spcPct val="0"/>
              </a:spcAft>
              <a:buClr>
                <a:srgbClr val="FF9900"/>
              </a:buClr>
              <a:buFont typeface="Wingdings" pitchFamily="2" charset="2"/>
              <a:defRPr kumimoji="1" sz="2000" b="1">
                <a:solidFill>
                  <a:srgbClr val="017898"/>
                </a:solidFill>
                <a:latin typeface="+mn-lt"/>
              </a:defRPr>
            </a:lvl4pPr>
            <a:lvl5pPr marL="20574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5pPr>
            <a:lvl6pPr marL="25146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6pPr>
            <a:lvl7pPr marL="29718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7pPr>
            <a:lvl8pPr marL="34290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8pPr>
            <a:lvl9pPr marL="3886200" indent="-228600" algn="l" rtl="0" eaLnBrk="1" fontAlgn="base" hangingPunct="1">
              <a:spcBef>
                <a:spcPct val="20000"/>
              </a:spcBef>
              <a:spcAft>
                <a:spcPct val="0"/>
              </a:spcAft>
              <a:buClr>
                <a:srgbClr val="FF9900"/>
              </a:buClr>
              <a:buFont typeface="Wingdings" pitchFamily="2" charset="2"/>
              <a:buChar char=""/>
              <a:defRPr kumimoji="1" sz="2000" b="1">
                <a:solidFill>
                  <a:srgbClr val="017898"/>
                </a:solidFill>
                <a:latin typeface="+mn-lt"/>
              </a:defRPr>
            </a:lvl9pPr>
          </a:lstStyle>
          <a:p>
            <a:r>
              <a:rPr lang="en-GB" dirty="0"/>
              <a:t>Mitigation of disruptions a critical issue for </a:t>
            </a:r>
            <a:r>
              <a:rPr lang="en-GB" dirty="0" smtClean="0"/>
              <a:t>ITER</a:t>
            </a:r>
            <a:endParaRPr lang="en-GB" kern="0" dirty="0" smtClean="0"/>
          </a:p>
          <a:p>
            <a:pPr marL="712788" lvl="1" indent="-357188">
              <a:spcBef>
                <a:spcPts val="300"/>
              </a:spcBef>
            </a:pPr>
            <a:r>
              <a:rPr lang="en-GB" sz="2100" kern="0" dirty="0"/>
              <a:t>F</a:t>
            </a:r>
            <a:r>
              <a:rPr lang="en-GB" sz="2100" kern="0" dirty="0" smtClean="0"/>
              <a:t>ramework agreement between 4 CTP partners to design, construct, install and operate ITER relevant hardware on JET</a:t>
            </a:r>
          </a:p>
        </p:txBody>
      </p:sp>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63858" y="342273"/>
            <a:ext cx="1038899" cy="692599"/>
          </a:xfrm>
          <a:prstGeom prst="rect">
            <a:avLst/>
          </a:prstGeom>
        </p:spPr>
      </p:pic>
      <p:pic>
        <p:nvPicPr>
          <p:cNvPr id="19" name="Picture 18"/>
          <p:cNvPicPr>
            <a:picLocks noChangeAspect="1"/>
          </p:cNvPicPr>
          <p:nvPr/>
        </p:nvPicPr>
        <p:blipFill rotWithShape="1">
          <a:blip r:embed="rId11" cstate="print">
            <a:extLst>
              <a:ext uri="{28A0092B-C50C-407E-A947-70E740481C1C}">
                <a14:useLocalDpi xmlns:a14="http://schemas.microsoft.com/office/drawing/2010/main" val="0"/>
              </a:ext>
            </a:extLst>
          </a:blip>
          <a:srcRect l="-10995" t="-2829" r="-2539" b="2829"/>
          <a:stretch/>
        </p:blipFill>
        <p:spPr>
          <a:xfrm>
            <a:off x="4895169" y="342273"/>
            <a:ext cx="1201675" cy="632882"/>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80387" y="417925"/>
            <a:ext cx="1155095" cy="537172"/>
          </a:xfrm>
          <a:prstGeom prst="rect">
            <a:avLst/>
          </a:prstGeom>
        </p:spPr>
      </p:pic>
    </p:spTree>
    <p:extLst>
      <p:ext uri="{BB962C8B-B14F-4D97-AF65-F5344CB8AC3E}">
        <p14:creationId xmlns:p14="http://schemas.microsoft.com/office/powerpoint/2010/main" val="269492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Additional </a:t>
            </a:r>
            <a:r>
              <a:rPr lang="en-US" dirty="0" smtClean="0"/>
              <a:t>Slides</a:t>
            </a:r>
            <a:endParaRPr lang="en-US" dirty="0"/>
          </a:p>
        </p:txBody>
      </p:sp>
    </p:spTree>
    <p:extLst>
      <p:ext uri="{BB962C8B-B14F-4D97-AF65-F5344CB8AC3E}">
        <p14:creationId xmlns:p14="http://schemas.microsoft.com/office/powerpoint/2010/main" val="438413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17086" y="1697945"/>
            <a:ext cx="8826500" cy="4943486"/>
          </a:xfrm>
        </p:spPr>
        <p:txBody>
          <a:bodyPr/>
          <a:lstStyle/>
          <a:p>
            <a:r>
              <a:rPr lang="en-GB" dirty="0"/>
              <a:t>Objective and scope of the CTP-TCP </a:t>
            </a:r>
            <a:endParaRPr lang="en-GB" dirty="0" smtClean="0"/>
          </a:p>
          <a:p>
            <a:pPr lvl="0" eaLnBrk="0" hangingPunct="0"/>
            <a:r>
              <a:rPr lang="en-GB" dirty="0" smtClean="0"/>
              <a:t> </a:t>
            </a:r>
            <a:r>
              <a:rPr lang="en-GB" dirty="0"/>
              <a:t>Chair’s report </a:t>
            </a:r>
            <a:endParaRPr lang="en-GB" dirty="0" smtClean="0"/>
          </a:p>
          <a:p>
            <a:pPr lvl="1" eaLnBrk="0" hangingPunct="0"/>
            <a:r>
              <a:rPr lang="en-GB" dirty="0" smtClean="0"/>
              <a:t>Governance</a:t>
            </a:r>
          </a:p>
          <a:p>
            <a:pPr lvl="1" eaLnBrk="0" hangingPunct="0"/>
            <a:r>
              <a:rPr lang="en-GB" dirty="0" smtClean="0"/>
              <a:t>Membership</a:t>
            </a:r>
          </a:p>
          <a:p>
            <a:pPr lvl="1" eaLnBrk="0" hangingPunct="0"/>
            <a:r>
              <a:rPr lang="en-GB" dirty="0" smtClean="0"/>
              <a:t>Outreach</a:t>
            </a:r>
            <a:endParaRPr lang="en-US" dirty="0"/>
          </a:p>
          <a:p>
            <a:pPr eaLnBrk="0" hangingPunct="0"/>
            <a:r>
              <a:rPr lang="en-GB" i="1" dirty="0"/>
              <a:t>Highlights and milestones </a:t>
            </a:r>
            <a:r>
              <a:rPr lang="en-GB" i="1" dirty="0" smtClean="0"/>
              <a:t>achieved</a:t>
            </a:r>
          </a:p>
          <a:p>
            <a:pPr eaLnBrk="0" hangingPunct="0"/>
            <a:r>
              <a:rPr lang="en-GB" i="1" dirty="0"/>
              <a:t>Future plans</a:t>
            </a:r>
            <a:endParaRPr lang="en-GB" dirty="0" smtClean="0"/>
          </a:p>
        </p:txBody>
      </p:sp>
      <p:sp>
        <p:nvSpPr>
          <p:cNvPr id="3" name="Title 2"/>
          <p:cNvSpPr>
            <a:spLocks noGrp="1"/>
          </p:cNvSpPr>
          <p:nvPr>
            <p:ph type="title"/>
          </p:nvPr>
        </p:nvSpPr>
        <p:spPr>
          <a:xfrm>
            <a:off x="159359" y="214343"/>
            <a:ext cx="7652106" cy="609600"/>
          </a:xfrm>
        </p:spPr>
        <p:txBody>
          <a:bodyPr/>
          <a:lstStyle/>
          <a:p>
            <a:r>
              <a:rPr lang="en-US" altLang="en-US" dirty="0"/>
              <a:t>Outline</a:t>
            </a:r>
            <a:endParaRPr lang="en-GB" dirty="0"/>
          </a:p>
        </p:txBody>
      </p:sp>
    </p:spTree>
    <p:extLst>
      <p:ext uri="{BB962C8B-B14F-4D97-AF65-F5344CB8AC3E}">
        <p14:creationId xmlns:p14="http://schemas.microsoft.com/office/powerpoint/2010/main" val="2990501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750" y="1687512"/>
            <a:ext cx="8826500" cy="5170488"/>
          </a:xfrm>
        </p:spPr>
        <p:txBody>
          <a:bodyPr/>
          <a:lstStyle/>
          <a:p>
            <a:r>
              <a:rPr lang="en-GB" sz="2400" dirty="0" smtClean="0"/>
              <a:t>Advance fusion science and technology by strengthening cooperation amongst tokamak programmes.</a:t>
            </a:r>
          </a:p>
          <a:p>
            <a:r>
              <a:rPr lang="en-GB" sz="2400" dirty="0" smtClean="0"/>
              <a:t>Promote exchanges related to the experimental programmes of the partner tokamak facilities</a:t>
            </a:r>
            <a:endParaRPr lang="en-GB" sz="2400" dirty="0"/>
          </a:p>
          <a:p>
            <a:r>
              <a:rPr lang="en-GB" sz="2400" dirty="0" smtClean="0"/>
              <a:t>Design and planning of experiments to contribute to the database for next generation tokamak devices </a:t>
            </a:r>
          </a:p>
          <a:p>
            <a:pPr lvl="1">
              <a:buFont typeface="Wingdings" panose="05000000000000000000" pitchFamily="2" charset="2"/>
              <a:buChar char="Ø"/>
            </a:pPr>
            <a:r>
              <a:rPr lang="en-GB" sz="2000" dirty="0" smtClean="0">
                <a:sym typeface="Wingdings" panose="05000000000000000000" pitchFamily="2" charset="2"/>
              </a:rPr>
              <a:t>support of activities identified by the International Tokamak Physics Activity (ITPA) operating under the auspices of the ITER Organization since 2009</a:t>
            </a:r>
            <a:endParaRPr lang="en-GB" sz="2000" dirty="0" smtClean="0"/>
          </a:p>
        </p:txBody>
      </p:sp>
      <p:sp>
        <p:nvSpPr>
          <p:cNvPr id="3" name="Title 2"/>
          <p:cNvSpPr>
            <a:spLocks noGrp="1"/>
          </p:cNvSpPr>
          <p:nvPr>
            <p:ph type="title"/>
          </p:nvPr>
        </p:nvSpPr>
        <p:spPr>
          <a:xfrm>
            <a:off x="158750" y="214343"/>
            <a:ext cx="7652106" cy="609600"/>
          </a:xfrm>
        </p:spPr>
        <p:txBody>
          <a:bodyPr/>
          <a:lstStyle/>
          <a:p>
            <a:r>
              <a:rPr lang="en-GB" dirty="0"/>
              <a:t>O</a:t>
            </a:r>
            <a:r>
              <a:rPr lang="en-GB" dirty="0" smtClean="0"/>
              <a:t>bjective and scope of the CTP-TCP</a:t>
            </a:r>
            <a:endParaRPr lang="en-GB" dirty="0"/>
          </a:p>
        </p:txBody>
      </p:sp>
    </p:spTree>
    <p:extLst>
      <p:ext uri="{BB962C8B-B14F-4D97-AF65-F5344CB8AC3E}">
        <p14:creationId xmlns:p14="http://schemas.microsoft.com/office/powerpoint/2010/main" val="206864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750" y="1812896"/>
            <a:ext cx="8826500" cy="4606397"/>
          </a:xfrm>
        </p:spPr>
        <p:txBody>
          <a:bodyPr/>
          <a:lstStyle/>
          <a:p>
            <a:r>
              <a:rPr lang="en-GB" sz="2400" dirty="0" smtClean="0"/>
              <a:t>Tony </a:t>
            </a:r>
            <a:r>
              <a:rPr lang="en-GB" sz="2400" dirty="0"/>
              <a:t>Donné (EU) </a:t>
            </a:r>
            <a:r>
              <a:rPr lang="en-GB" sz="2400" dirty="0" smtClean="0"/>
              <a:t>is Chair </a:t>
            </a:r>
            <a:r>
              <a:rPr lang="en-GB" sz="2400" dirty="0"/>
              <a:t>of the </a:t>
            </a:r>
            <a:r>
              <a:rPr lang="en-GB" sz="2400" dirty="0" smtClean="0"/>
              <a:t>Executive Committee </a:t>
            </a:r>
            <a:r>
              <a:rPr lang="en-GB" sz="2400" dirty="0"/>
              <a:t>from 1 March 2017 to 29 February 2020. </a:t>
            </a:r>
            <a:endParaRPr lang="en-GB" sz="2400" dirty="0" smtClean="0"/>
          </a:p>
          <a:p>
            <a:endParaRPr lang="en-GB" sz="2400" dirty="0"/>
          </a:p>
          <a:p>
            <a:r>
              <a:rPr lang="en-GB" sz="2400" dirty="0" smtClean="0"/>
              <a:t>China will soon appoint a Deputy Chair, who will take over as Chair from 1 March 2020 onwards for a 3-year mandate.</a:t>
            </a:r>
          </a:p>
          <a:p>
            <a:endParaRPr lang="en-GB" sz="2400" dirty="0" smtClean="0"/>
          </a:p>
          <a:p>
            <a:r>
              <a:rPr lang="en-GB" sz="2400" dirty="0" smtClean="0"/>
              <a:t>The 9</a:t>
            </a:r>
            <a:r>
              <a:rPr lang="en-GB" sz="2400" baseline="30000" dirty="0" smtClean="0"/>
              <a:t>th</a:t>
            </a:r>
            <a:r>
              <a:rPr lang="en-GB" sz="2400" dirty="0" smtClean="0"/>
              <a:t> </a:t>
            </a:r>
            <a:r>
              <a:rPr lang="en-GB" sz="2400" dirty="0" err="1" smtClean="0"/>
              <a:t>ExCo</a:t>
            </a:r>
            <a:r>
              <a:rPr lang="en-GB" sz="2400" dirty="0" smtClean="0"/>
              <a:t> </a:t>
            </a:r>
            <a:r>
              <a:rPr lang="en-GB" sz="2400" dirty="0"/>
              <a:t>Meeting was held </a:t>
            </a:r>
            <a:r>
              <a:rPr lang="en-GB" sz="2400" dirty="0" smtClean="0"/>
              <a:t>17 January 2019 </a:t>
            </a:r>
            <a:r>
              <a:rPr lang="en-GB" sz="2400" dirty="0"/>
              <a:t>at ITER Headquarters. </a:t>
            </a:r>
            <a:endParaRPr lang="en-US" sz="2400" dirty="0"/>
          </a:p>
          <a:p>
            <a:endParaRPr lang="en-US" dirty="0"/>
          </a:p>
        </p:txBody>
      </p:sp>
      <p:sp>
        <p:nvSpPr>
          <p:cNvPr id="3" name="Title 2"/>
          <p:cNvSpPr>
            <a:spLocks noGrp="1"/>
          </p:cNvSpPr>
          <p:nvPr>
            <p:ph type="title"/>
          </p:nvPr>
        </p:nvSpPr>
        <p:spPr>
          <a:xfrm>
            <a:off x="158750" y="229186"/>
            <a:ext cx="6886575" cy="609600"/>
          </a:xfrm>
        </p:spPr>
        <p:txBody>
          <a:bodyPr/>
          <a:lstStyle/>
          <a:p>
            <a:pPr lvl="1"/>
            <a:r>
              <a:rPr lang="en-GB" dirty="0" smtClean="0"/>
              <a:t>Governance</a:t>
            </a:r>
            <a:endParaRPr lang="en-US" dirty="0"/>
          </a:p>
        </p:txBody>
      </p:sp>
    </p:spTree>
    <p:extLst>
      <p:ext uri="{BB962C8B-B14F-4D97-AF65-F5344CB8AC3E}">
        <p14:creationId xmlns:p14="http://schemas.microsoft.com/office/powerpoint/2010/main" val="2008335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7500" y="1312250"/>
            <a:ext cx="8826500" cy="5628192"/>
          </a:xfrm>
        </p:spPr>
        <p:txBody>
          <a:bodyPr/>
          <a:lstStyle/>
          <a:p>
            <a:pPr marL="312738" indent="-357188"/>
            <a:r>
              <a:rPr lang="en-GB" sz="2400" dirty="0"/>
              <a:t>CTP </a:t>
            </a:r>
            <a:r>
              <a:rPr lang="en-GB" sz="2400" dirty="0" smtClean="0"/>
              <a:t>TCP  has 8 Contracting Parties (CPs)</a:t>
            </a:r>
          </a:p>
          <a:p>
            <a:pPr marL="312738" indent="-357188"/>
            <a:r>
              <a:rPr lang="en-GB" sz="2400" dirty="0" smtClean="0"/>
              <a:t>4 IEA member countries: </a:t>
            </a:r>
          </a:p>
          <a:p>
            <a:pPr lvl="1" eaLnBrk="0" hangingPunct="0"/>
            <a:r>
              <a:rPr lang="en-GB" sz="2000" dirty="0" smtClean="0">
                <a:solidFill>
                  <a:schemeClr val="tx1"/>
                </a:solidFill>
              </a:rPr>
              <a:t>Australian Nuclear Science and Technology Organisation (ANSTO), Australia</a:t>
            </a:r>
          </a:p>
          <a:p>
            <a:pPr lvl="1" eaLnBrk="0" hangingPunct="0"/>
            <a:r>
              <a:rPr lang="en-US" sz="2000" dirty="0" smtClean="0">
                <a:solidFill>
                  <a:schemeClr val="tx1"/>
                </a:solidFill>
              </a:rPr>
              <a:t>National </a:t>
            </a:r>
            <a:r>
              <a:rPr lang="en-US" sz="2000" dirty="0">
                <a:solidFill>
                  <a:schemeClr val="tx1"/>
                </a:solidFill>
              </a:rPr>
              <a:t>Institutes for Quantum and Radiological Science and Technology (QST), Japan</a:t>
            </a:r>
          </a:p>
          <a:p>
            <a:pPr lvl="1" eaLnBrk="0" hangingPunct="0"/>
            <a:r>
              <a:rPr lang="en-US" sz="2000" dirty="0" smtClean="0">
                <a:solidFill>
                  <a:schemeClr val="tx1"/>
                </a:solidFill>
              </a:rPr>
              <a:t>Korean </a:t>
            </a:r>
            <a:r>
              <a:rPr lang="en-US" sz="2000" dirty="0">
                <a:solidFill>
                  <a:schemeClr val="tx1"/>
                </a:solidFill>
              </a:rPr>
              <a:t>Ministry of Education, Science and Technology (MEST), Korea</a:t>
            </a:r>
            <a:r>
              <a:rPr lang="en-US" sz="2000" dirty="0" smtClean="0">
                <a:solidFill>
                  <a:schemeClr val="tx1"/>
                </a:solidFill>
              </a:rPr>
              <a:t>.</a:t>
            </a:r>
          </a:p>
          <a:p>
            <a:pPr lvl="1" eaLnBrk="0" hangingPunct="0"/>
            <a:r>
              <a:rPr lang="en-US" sz="2000" dirty="0" smtClean="0">
                <a:solidFill>
                  <a:schemeClr val="tx1"/>
                </a:solidFill>
              </a:rPr>
              <a:t>United </a:t>
            </a:r>
            <a:r>
              <a:rPr lang="en-US" sz="2000" dirty="0">
                <a:solidFill>
                  <a:schemeClr val="tx1"/>
                </a:solidFill>
              </a:rPr>
              <a:t>States Department of Energy (USDOE), United States</a:t>
            </a:r>
          </a:p>
          <a:p>
            <a:pPr marL="312738" indent="-357188"/>
            <a:r>
              <a:rPr lang="en-GB" sz="2400" dirty="0" smtClean="0"/>
              <a:t>1 partner </a:t>
            </a:r>
            <a:r>
              <a:rPr lang="en-GB" sz="2400" dirty="0" smtClean="0"/>
              <a:t>country:</a:t>
            </a:r>
            <a:endParaRPr lang="en-GB" sz="2400" dirty="0" smtClean="0"/>
          </a:p>
          <a:p>
            <a:pPr marL="712788" lvl="1" indent="-357188"/>
            <a:r>
              <a:rPr lang="en-US" sz="2000" dirty="0">
                <a:solidFill>
                  <a:schemeClr val="tx1"/>
                </a:solidFill>
              </a:rPr>
              <a:t>The Institute for Plasma Research (IPR), </a:t>
            </a:r>
            <a:r>
              <a:rPr lang="en-US" sz="2000" dirty="0" smtClean="0">
                <a:solidFill>
                  <a:schemeClr val="tx1"/>
                </a:solidFill>
              </a:rPr>
              <a:t>India.</a:t>
            </a:r>
            <a:endParaRPr lang="en-GB" sz="2000" dirty="0" smtClean="0">
              <a:solidFill>
                <a:schemeClr val="tx1"/>
              </a:solidFill>
            </a:endParaRPr>
          </a:p>
          <a:p>
            <a:pPr marL="312738" indent="-357188"/>
            <a:r>
              <a:rPr lang="en-GB" sz="2400" dirty="0" smtClean="0"/>
              <a:t>3 International Organizations: </a:t>
            </a:r>
          </a:p>
          <a:p>
            <a:pPr marL="712788" lvl="1" indent="-357188"/>
            <a:r>
              <a:rPr lang="en-US" sz="2000" dirty="0" smtClean="0">
                <a:solidFill>
                  <a:schemeClr val="tx1"/>
                </a:solidFill>
              </a:rPr>
              <a:t>European </a:t>
            </a:r>
            <a:r>
              <a:rPr lang="en-US" sz="2000" dirty="0">
                <a:solidFill>
                  <a:schemeClr val="tx1"/>
                </a:solidFill>
              </a:rPr>
              <a:t>Atomic Energy Community (</a:t>
            </a:r>
            <a:r>
              <a:rPr lang="en-US" sz="2000" dirty="0" err="1">
                <a:solidFill>
                  <a:schemeClr val="tx1"/>
                </a:solidFill>
              </a:rPr>
              <a:t>Euratom</a:t>
            </a:r>
            <a:r>
              <a:rPr lang="en-US" sz="2000" dirty="0">
                <a:solidFill>
                  <a:schemeClr val="tx1"/>
                </a:solidFill>
              </a:rPr>
              <a:t>), European </a:t>
            </a:r>
            <a:r>
              <a:rPr lang="en-US" sz="2000" dirty="0" smtClean="0">
                <a:solidFill>
                  <a:schemeClr val="tx1"/>
                </a:solidFill>
              </a:rPr>
              <a:t>Union</a:t>
            </a:r>
          </a:p>
          <a:p>
            <a:pPr marL="712788" lvl="1" indent="-357188"/>
            <a:r>
              <a:rPr lang="en-US" sz="2000" dirty="0">
                <a:solidFill>
                  <a:schemeClr val="tx1"/>
                </a:solidFill>
              </a:rPr>
              <a:t>ITER China Domestic Agency (CNDA</a:t>
            </a:r>
            <a:r>
              <a:rPr lang="en-US" sz="2000" dirty="0" smtClean="0">
                <a:solidFill>
                  <a:schemeClr val="tx1"/>
                </a:solidFill>
              </a:rPr>
              <a:t>)</a:t>
            </a:r>
          </a:p>
          <a:p>
            <a:pPr marL="712788" lvl="1" indent="-357188"/>
            <a:r>
              <a:rPr lang="en-US" sz="2000" dirty="0">
                <a:solidFill>
                  <a:schemeClr val="tx1"/>
                </a:solidFill>
              </a:rPr>
              <a:t>ITER Organization</a:t>
            </a:r>
          </a:p>
          <a:p>
            <a:pPr marL="712788" lvl="1" indent="-357188"/>
            <a:endParaRPr lang="en-US" dirty="0"/>
          </a:p>
          <a:p>
            <a:pPr marL="712788" lvl="1" indent="-357188"/>
            <a:endParaRPr lang="en-GB" dirty="0" smtClean="0"/>
          </a:p>
        </p:txBody>
      </p:sp>
      <p:sp>
        <p:nvSpPr>
          <p:cNvPr id="3" name="Title 2"/>
          <p:cNvSpPr>
            <a:spLocks noGrp="1"/>
          </p:cNvSpPr>
          <p:nvPr>
            <p:ph type="title"/>
          </p:nvPr>
        </p:nvSpPr>
        <p:spPr>
          <a:xfrm>
            <a:off x="158750" y="214343"/>
            <a:ext cx="7652106" cy="609600"/>
          </a:xfrm>
        </p:spPr>
        <p:txBody>
          <a:bodyPr/>
          <a:lstStyle/>
          <a:p>
            <a:r>
              <a:rPr lang="en-GB" dirty="0" smtClean="0"/>
              <a:t>Membership</a:t>
            </a:r>
            <a:endParaRPr lang="en-GB" dirty="0"/>
          </a:p>
        </p:txBody>
      </p:sp>
    </p:spTree>
    <p:extLst>
      <p:ext uri="{BB962C8B-B14F-4D97-AF65-F5344CB8AC3E}">
        <p14:creationId xmlns:p14="http://schemas.microsoft.com/office/powerpoint/2010/main" val="2794383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59686"/>
            <a:ext cx="9144000" cy="5357157"/>
          </a:xfrm>
        </p:spPr>
        <p:txBody>
          <a:bodyPr/>
          <a:lstStyle/>
          <a:p>
            <a:pPr marL="712788" lvl="1" indent="-357188"/>
            <a:r>
              <a:rPr lang="en-GB" u="sng" dirty="0" smtClean="0">
                <a:solidFill>
                  <a:schemeClr val="tx1"/>
                </a:solidFill>
              </a:rPr>
              <a:t>Australia</a:t>
            </a:r>
            <a:r>
              <a:rPr lang="en-GB" dirty="0" smtClean="0"/>
              <a:t> has officially joined the CTP TCP in the course of 2018.</a:t>
            </a:r>
          </a:p>
          <a:p>
            <a:pPr marL="712788" lvl="1" indent="-357188"/>
            <a:endParaRPr lang="en-GB" dirty="0"/>
          </a:p>
          <a:p>
            <a:pPr marL="712788" lvl="1" indent="-357188"/>
            <a:r>
              <a:rPr lang="en-GB" dirty="0" smtClean="0"/>
              <a:t>CTP recognises the </a:t>
            </a:r>
            <a:r>
              <a:rPr lang="en-GB" dirty="0"/>
              <a:t>importance of </a:t>
            </a:r>
            <a:r>
              <a:rPr lang="en-GB" u="sng" dirty="0">
                <a:solidFill>
                  <a:schemeClr val="tx1"/>
                </a:solidFill>
              </a:rPr>
              <a:t>Russia</a:t>
            </a:r>
            <a:r>
              <a:rPr lang="en-GB" dirty="0"/>
              <a:t> as a major partner in the ongoing </a:t>
            </a:r>
            <a:r>
              <a:rPr lang="en-GB" dirty="0" smtClean="0"/>
              <a:t>collaborations. The Chair has sent a </a:t>
            </a:r>
            <a:r>
              <a:rPr lang="en-GB" dirty="0"/>
              <a:t>new letter of invitation </a:t>
            </a:r>
            <a:r>
              <a:rPr lang="en-GB" dirty="0" smtClean="0"/>
              <a:t>to ROSATOM to </a:t>
            </a:r>
            <a:r>
              <a:rPr lang="en-GB" dirty="0"/>
              <a:t>join the CTP </a:t>
            </a:r>
            <a:r>
              <a:rPr lang="en-GB" dirty="0" smtClean="0"/>
              <a:t>TCP, but this was never answered. Informally the Russian ITPA representatives mentioned that the invitation should be send to the Russian Ministry of Energy, even though they don’t have links to fusion research.</a:t>
            </a:r>
          </a:p>
          <a:p>
            <a:pPr marL="712788" lvl="1" indent="-357188"/>
            <a:endParaRPr lang="en-US" dirty="0"/>
          </a:p>
          <a:p>
            <a:pPr marL="712788" lvl="1" indent="-357188"/>
            <a:r>
              <a:rPr lang="en-US" dirty="0" smtClean="0"/>
              <a:t>Some interaction has taken place with </a:t>
            </a:r>
            <a:r>
              <a:rPr lang="en-US" u="sng" dirty="0" smtClean="0">
                <a:solidFill>
                  <a:schemeClr val="tx1"/>
                </a:solidFill>
              </a:rPr>
              <a:t>Thailand</a:t>
            </a:r>
            <a:r>
              <a:rPr lang="en-US" dirty="0" smtClean="0">
                <a:solidFill>
                  <a:schemeClr val="tx1"/>
                </a:solidFill>
              </a:rPr>
              <a:t> </a:t>
            </a:r>
            <a:r>
              <a:rPr lang="en-US" dirty="0" smtClean="0"/>
              <a:t>which expressed the desire to become member, but after first e-mail exchanges not much has happened</a:t>
            </a:r>
            <a:endParaRPr lang="en-US" dirty="0"/>
          </a:p>
          <a:p>
            <a:pPr marL="712788" lvl="1" indent="-357188"/>
            <a:endParaRPr lang="en-GB" dirty="0" smtClean="0"/>
          </a:p>
        </p:txBody>
      </p:sp>
      <p:sp>
        <p:nvSpPr>
          <p:cNvPr id="3" name="Title 2"/>
          <p:cNvSpPr>
            <a:spLocks noGrp="1"/>
          </p:cNvSpPr>
          <p:nvPr>
            <p:ph type="title"/>
          </p:nvPr>
        </p:nvSpPr>
        <p:spPr>
          <a:xfrm>
            <a:off x="158750" y="214343"/>
            <a:ext cx="7652106" cy="609600"/>
          </a:xfrm>
        </p:spPr>
        <p:txBody>
          <a:bodyPr/>
          <a:lstStyle/>
          <a:p>
            <a:r>
              <a:rPr lang="en-GB" dirty="0" smtClean="0"/>
              <a:t>Membership</a:t>
            </a:r>
            <a:endParaRPr lang="en-GB" dirty="0"/>
          </a:p>
        </p:txBody>
      </p:sp>
    </p:spTree>
    <p:extLst>
      <p:ext uri="{BB962C8B-B14F-4D97-AF65-F5344CB8AC3E}">
        <p14:creationId xmlns:p14="http://schemas.microsoft.com/office/powerpoint/2010/main" val="1553892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750" y="1335505"/>
            <a:ext cx="8826500" cy="5170488"/>
          </a:xfrm>
        </p:spPr>
        <p:txBody>
          <a:bodyPr/>
          <a:lstStyle/>
          <a:p>
            <a:r>
              <a:rPr lang="en-GB" sz="2400" dirty="0"/>
              <a:t>Main events during </a:t>
            </a:r>
            <a:r>
              <a:rPr lang="en-GB" sz="2400" dirty="0" smtClean="0"/>
              <a:t>2018-19</a:t>
            </a:r>
            <a:endParaRPr lang="en-GB" sz="2400" dirty="0"/>
          </a:p>
          <a:p>
            <a:pPr lvl="1"/>
            <a:r>
              <a:rPr lang="en-GB" sz="2000" dirty="0"/>
              <a:t>Princeton Plasma Physics Laboratory (PPPL) Workshop on Theory and Simulation of Disruptions (16-18 July 2018); </a:t>
            </a:r>
          </a:p>
          <a:p>
            <a:pPr lvl="1"/>
            <a:r>
              <a:rPr lang="en-GB" sz="2000" dirty="0" smtClean="0"/>
              <a:t>9</a:t>
            </a:r>
            <a:r>
              <a:rPr lang="en-GB" sz="2000" baseline="30000" dirty="0" smtClean="0"/>
              <a:t>th</a:t>
            </a:r>
            <a:r>
              <a:rPr lang="en-GB" sz="2000" dirty="0" smtClean="0"/>
              <a:t> </a:t>
            </a:r>
            <a:r>
              <a:rPr lang="en-GB" sz="2000" dirty="0"/>
              <a:t>International Tokamak Physics Activities (ITPA) Joint Experiments Workshop (JEX) &amp; </a:t>
            </a:r>
            <a:r>
              <a:rPr lang="en-GB" sz="2000" dirty="0" smtClean="0"/>
              <a:t>20</a:t>
            </a:r>
            <a:r>
              <a:rPr lang="en-GB" sz="2000" baseline="30000" dirty="0" smtClean="0"/>
              <a:t>th</a:t>
            </a:r>
            <a:r>
              <a:rPr lang="en-GB" sz="2000" dirty="0" smtClean="0"/>
              <a:t> Meeting </a:t>
            </a:r>
            <a:r>
              <a:rPr lang="en-GB" sz="2000" dirty="0"/>
              <a:t>of the International Tokamak Physics Association (ITPA) Coordinating Committee &amp; CTP-ITPA JEX Planning </a:t>
            </a:r>
            <a:r>
              <a:rPr lang="en-GB" sz="2000" dirty="0" smtClean="0"/>
              <a:t>Meeting (15-17 January 2019);</a:t>
            </a:r>
            <a:endParaRPr lang="en-GB" sz="2000" dirty="0"/>
          </a:p>
          <a:p>
            <a:pPr lvl="1"/>
            <a:r>
              <a:rPr lang="en-GB" sz="2000" dirty="0" smtClean="0"/>
              <a:t>KSTAR Conference (21-23 February 2019). </a:t>
            </a:r>
          </a:p>
          <a:p>
            <a:pPr lvl="1"/>
            <a:endParaRPr lang="en-GB" sz="2400" dirty="0" smtClean="0"/>
          </a:p>
          <a:p>
            <a:pPr marL="0" indent="0">
              <a:buNone/>
            </a:pPr>
            <a:r>
              <a:rPr lang="en-GB" sz="2000" dirty="0" smtClean="0"/>
              <a:t> </a:t>
            </a:r>
          </a:p>
          <a:p>
            <a:r>
              <a:rPr lang="en-GB" sz="2000" dirty="0" smtClean="0"/>
              <a:t>The website </a:t>
            </a:r>
            <a:r>
              <a:rPr lang="en-GB" sz="2000" u="sng" dirty="0">
                <a:hlinkClick r:id="rId2"/>
              </a:rPr>
              <a:t>http://ctp.jet.efda.org/tcp</a:t>
            </a:r>
            <a:r>
              <a:rPr lang="en-GB" sz="2000" u="sng" dirty="0" smtClean="0">
                <a:hlinkClick r:id="rId2"/>
              </a:rPr>
              <a:t>/</a:t>
            </a:r>
            <a:r>
              <a:rPr lang="en-GB" sz="2000" dirty="0" smtClean="0"/>
              <a:t> has been significantly upgraded, modernised and information revisited.</a:t>
            </a:r>
          </a:p>
          <a:p>
            <a:endParaRPr lang="en-US" dirty="0"/>
          </a:p>
        </p:txBody>
      </p:sp>
      <p:sp>
        <p:nvSpPr>
          <p:cNvPr id="3" name="Title 2"/>
          <p:cNvSpPr>
            <a:spLocks noGrp="1"/>
          </p:cNvSpPr>
          <p:nvPr>
            <p:ph type="title"/>
          </p:nvPr>
        </p:nvSpPr>
        <p:spPr>
          <a:xfrm>
            <a:off x="158750" y="229186"/>
            <a:ext cx="6886575" cy="609600"/>
          </a:xfrm>
        </p:spPr>
        <p:txBody>
          <a:bodyPr/>
          <a:lstStyle/>
          <a:p>
            <a:pPr lvl="1"/>
            <a:r>
              <a:rPr lang="en-GB" dirty="0" smtClean="0"/>
              <a:t>Outreach</a:t>
            </a:r>
            <a:endParaRPr lang="en-US" dirty="0"/>
          </a:p>
        </p:txBody>
      </p:sp>
    </p:spTree>
    <p:extLst>
      <p:ext uri="{BB962C8B-B14F-4D97-AF65-F5344CB8AC3E}">
        <p14:creationId xmlns:p14="http://schemas.microsoft.com/office/powerpoint/2010/main" val="684598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750" y="148976"/>
            <a:ext cx="7523919" cy="609600"/>
          </a:xfrm>
        </p:spPr>
        <p:txBody>
          <a:bodyPr/>
          <a:lstStyle/>
          <a:p>
            <a:r>
              <a:rPr lang="en-GB" dirty="0"/>
              <a:t>Personnel Assignments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7418" y="2527133"/>
            <a:ext cx="1053152" cy="70166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359" y="1351244"/>
            <a:ext cx="898894" cy="59926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6715" y="4214550"/>
            <a:ext cx="1038899" cy="692599"/>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0995" t="-2829" r="-2539" b="2829"/>
          <a:stretch/>
        </p:blipFill>
        <p:spPr>
          <a:xfrm>
            <a:off x="7066965" y="2595914"/>
            <a:ext cx="1201675" cy="632882"/>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19489" y="5446533"/>
            <a:ext cx="1155095" cy="537172"/>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7910" y="1294852"/>
            <a:ext cx="1149245" cy="766762"/>
          </a:xfrm>
          <a:prstGeom prst="rect">
            <a:avLst/>
          </a:prstGeom>
        </p:spPr>
      </p:pic>
      <p:pic>
        <p:nvPicPr>
          <p:cNvPr id="13"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9584" y="4307886"/>
            <a:ext cx="970986" cy="5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5" name="Straight Arrow Connector 14"/>
          <p:cNvCxnSpPr/>
          <p:nvPr/>
        </p:nvCxnSpPr>
        <p:spPr bwMode="auto">
          <a:xfrm flipV="1">
            <a:off x="2444738" y="2003271"/>
            <a:ext cx="2445448" cy="2211279"/>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17" name="Straight Arrow Connector 16"/>
          <p:cNvCxnSpPr/>
          <p:nvPr/>
        </p:nvCxnSpPr>
        <p:spPr bwMode="auto">
          <a:xfrm flipV="1">
            <a:off x="2500320" y="4620129"/>
            <a:ext cx="4566645" cy="50166"/>
          </a:xfrm>
          <a:prstGeom prst="straightConnector1">
            <a:avLst/>
          </a:prstGeom>
          <a:solidFill>
            <a:schemeClr val="accent1"/>
          </a:solidFill>
          <a:ln w="63500" cap="sq" cmpd="sng" algn="ctr">
            <a:solidFill>
              <a:schemeClr val="tx1"/>
            </a:solidFill>
            <a:prstDash val="solid"/>
            <a:round/>
            <a:headEnd type="none" w="sm" len="sm"/>
            <a:tailEnd type="triangle"/>
          </a:ln>
          <a:effectLst/>
        </p:spPr>
      </p:cxnSp>
      <p:cxnSp>
        <p:nvCxnSpPr>
          <p:cNvPr id="19" name="Straight Arrow Connector 18"/>
          <p:cNvCxnSpPr/>
          <p:nvPr/>
        </p:nvCxnSpPr>
        <p:spPr bwMode="auto">
          <a:xfrm flipV="1">
            <a:off x="2486527" y="2924236"/>
            <a:ext cx="4596480" cy="1469539"/>
          </a:xfrm>
          <a:prstGeom prst="straightConnector1">
            <a:avLst/>
          </a:prstGeom>
          <a:solidFill>
            <a:schemeClr val="accent1"/>
          </a:solidFill>
          <a:ln w="50800" cap="sq" cmpd="sng" algn="ctr">
            <a:solidFill>
              <a:schemeClr val="tx1"/>
            </a:solidFill>
            <a:prstDash val="solid"/>
            <a:round/>
            <a:headEnd type="none" w="sm" len="sm"/>
            <a:tailEnd type="triangle"/>
          </a:ln>
          <a:effectLst/>
        </p:spPr>
      </p:cxnSp>
      <p:sp>
        <p:nvSpPr>
          <p:cNvPr id="20" name="Up Arrow 19"/>
          <p:cNvSpPr/>
          <p:nvPr/>
        </p:nvSpPr>
        <p:spPr bwMode="auto">
          <a:xfrm>
            <a:off x="7517330" y="3400831"/>
            <a:ext cx="45719" cy="641684"/>
          </a:xfrm>
          <a:prstGeom prst="upArrow">
            <a:avLst/>
          </a:prstGeom>
          <a:solidFill>
            <a:schemeClr val="accent1"/>
          </a:solidFill>
          <a:ln w="2032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a:endParaRPr>
          </a:p>
        </p:txBody>
      </p:sp>
      <p:cxnSp>
        <p:nvCxnSpPr>
          <p:cNvPr id="23" name="Straight Arrow Connector 22"/>
          <p:cNvCxnSpPr/>
          <p:nvPr/>
        </p:nvCxnSpPr>
        <p:spPr bwMode="auto">
          <a:xfrm flipH="1" flipV="1">
            <a:off x="5850131" y="2044051"/>
            <a:ext cx="1427599" cy="1980901"/>
          </a:xfrm>
          <a:prstGeom prst="straightConnector1">
            <a:avLst/>
          </a:prstGeom>
          <a:solidFill>
            <a:schemeClr val="accent1"/>
          </a:solidFill>
          <a:ln w="38100" cap="sq" cmpd="sng" algn="ctr">
            <a:solidFill>
              <a:schemeClr val="tx1"/>
            </a:solidFill>
            <a:prstDash val="solid"/>
            <a:round/>
            <a:headEnd type="none" w="sm" len="sm"/>
            <a:tailEnd type="triangle"/>
          </a:ln>
          <a:effectLst/>
        </p:spPr>
      </p:cxnSp>
      <p:cxnSp>
        <p:nvCxnSpPr>
          <p:cNvPr id="25" name="Straight Arrow Connector 24"/>
          <p:cNvCxnSpPr/>
          <p:nvPr/>
        </p:nvCxnSpPr>
        <p:spPr bwMode="auto">
          <a:xfrm flipH="1">
            <a:off x="2500859" y="4777076"/>
            <a:ext cx="4532312" cy="0"/>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29" name="Straight Arrow Connector 28"/>
          <p:cNvCxnSpPr/>
          <p:nvPr/>
        </p:nvCxnSpPr>
        <p:spPr bwMode="auto">
          <a:xfrm flipV="1">
            <a:off x="5392532" y="4907149"/>
            <a:ext cx="1674433" cy="675504"/>
          </a:xfrm>
          <a:prstGeom prst="straightConnector1">
            <a:avLst/>
          </a:prstGeom>
          <a:solidFill>
            <a:schemeClr val="accent1"/>
          </a:solidFill>
          <a:ln w="88900" cap="sq" cmpd="sng" algn="ctr">
            <a:solidFill>
              <a:schemeClr val="tx1"/>
            </a:solidFill>
            <a:prstDash val="solid"/>
            <a:round/>
            <a:headEnd type="none" w="sm" len="sm"/>
            <a:tailEnd type="triangle"/>
          </a:ln>
          <a:effectLst/>
        </p:spPr>
      </p:cxnSp>
      <p:cxnSp>
        <p:nvCxnSpPr>
          <p:cNvPr id="31" name="Straight Arrow Connector 30"/>
          <p:cNvCxnSpPr/>
          <p:nvPr/>
        </p:nvCxnSpPr>
        <p:spPr bwMode="auto">
          <a:xfrm flipV="1">
            <a:off x="4497036" y="2071388"/>
            <a:ext cx="775746" cy="3173513"/>
          </a:xfrm>
          <a:prstGeom prst="straightConnector1">
            <a:avLst/>
          </a:prstGeom>
          <a:solidFill>
            <a:schemeClr val="accent1"/>
          </a:solidFill>
          <a:ln w="38100" cap="sq" cmpd="sng" algn="ctr">
            <a:solidFill>
              <a:schemeClr val="tx1"/>
            </a:solidFill>
            <a:prstDash val="solid"/>
            <a:round/>
            <a:headEnd type="none" w="sm" len="sm"/>
            <a:tailEnd type="triangle"/>
          </a:ln>
          <a:effectLst/>
        </p:spPr>
      </p:cxnSp>
      <p:cxnSp>
        <p:nvCxnSpPr>
          <p:cNvPr id="33" name="Straight Arrow Connector 32"/>
          <p:cNvCxnSpPr/>
          <p:nvPr/>
        </p:nvCxnSpPr>
        <p:spPr bwMode="auto">
          <a:xfrm>
            <a:off x="5667385" y="2172722"/>
            <a:ext cx="1444371" cy="1963338"/>
          </a:xfrm>
          <a:prstGeom prst="straightConnector1">
            <a:avLst/>
          </a:prstGeom>
          <a:solidFill>
            <a:schemeClr val="accent1"/>
          </a:solidFill>
          <a:ln w="25400" cap="sq" cmpd="sng" algn="ctr">
            <a:solidFill>
              <a:schemeClr val="tx1"/>
            </a:solidFill>
            <a:prstDash val="solid"/>
            <a:round/>
            <a:headEnd type="none" w="sm" len="sm"/>
            <a:tailEnd type="triangle"/>
          </a:ln>
          <a:effectLst/>
        </p:spPr>
      </p:cxnSp>
      <p:cxnSp>
        <p:nvCxnSpPr>
          <p:cNvPr id="38" name="Straight Arrow Connector 37"/>
          <p:cNvCxnSpPr/>
          <p:nvPr/>
        </p:nvCxnSpPr>
        <p:spPr bwMode="auto">
          <a:xfrm flipH="1">
            <a:off x="2260768" y="1950506"/>
            <a:ext cx="2475874" cy="2236458"/>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40" name="Straight Arrow Connector 39"/>
          <p:cNvCxnSpPr>
            <a:stCxn id="12" idx="3"/>
          </p:cNvCxnSpPr>
          <p:nvPr/>
        </p:nvCxnSpPr>
        <p:spPr bwMode="auto">
          <a:xfrm>
            <a:off x="5967155" y="1678233"/>
            <a:ext cx="1619262" cy="728083"/>
          </a:xfrm>
          <a:prstGeom prst="straightConnector1">
            <a:avLst/>
          </a:prstGeom>
          <a:solidFill>
            <a:schemeClr val="accent1"/>
          </a:solidFill>
          <a:ln w="50800" cap="sq" cmpd="sng" algn="ctr">
            <a:solidFill>
              <a:schemeClr val="tx1"/>
            </a:solidFill>
            <a:prstDash val="solid"/>
            <a:round/>
            <a:headEnd type="none" w="sm" len="sm"/>
            <a:tailEnd type="triangle"/>
          </a:ln>
          <a:effectLst/>
        </p:spPr>
      </p:cxnSp>
      <p:cxnSp>
        <p:nvCxnSpPr>
          <p:cNvPr id="42" name="Straight Arrow Connector 41"/>
          <p:cNvCxnSpPr/>
          <p:nvPr/>
        </p:nvCxnSpPr>
        <p:spPr bwMode="auto">
          <a:xfrm flipH="1">
            <a:off x="2485192" y="3082528"/>
            <a:ext cx="4517606" cy="1407529"/>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58" name="Straight Arrow Connector 57"/>
          <p:cNvCxnSpPr>
            <a:stCxn id="12" idx="1"/>
          </p:cNvCxnSpPr>
          <p:nvPr/>
        </p:nvCxnSpPr>
        <p:spPr bwMode="auto">
          <a:xfrm flipH="1" flipV="1">
            <a:off x="4280058" y="1674999"/>
            <a:ext cx="537852" cy="3234"/>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60" name="Straight Arrow Connector 59"/>
          <p:cNvCxnSpPr/>
          <p:nvPr/>
        </p:nvCxnSpPr>
        <p:spPr bwMode="auto">
          <a:xfrm>
            <a:off x="7968623" y="3354058"/>
            <a:ext cx="4304" cy="782002"/>
          </a:xfrm>
          <a:prstGeom prst="straightConnector1">
            <a:avLst/>
          </a:prstGeom>
          <a:solidFill>
            <a:schemeClr val="accent1"/>
          </a:solidFill>
          <a:ln w="50800" cap="sq" cmpd="sng" algn="ctr">
            <a:solidFill>
              <a:schemeClr val="tx1"/>
            </a:solidFill>
            <a:prstDash val="solid"/>
            <a:round/>
            <a:headEnd type="none" w="sm" len="sm"/>
            <a:tailEnd type="triangle"/>
          </a:ln>
          <a:effectLst/>
        </p:spPr>
      </p:cxnSp>
      <p:cxnSp>
        <p:nvCxnSpPr>
          <p:cNvPr id="63" name="Straight Arrow Connector 62"/>
          <p:cNvCxnSpPr/>
          <p:nvPr/>
        </p:nvCxnSpPr>
        <p:spPr bwMode="auto">
          <a:xfrm flipH="1" flipV="1">
            <a:off x="4318116" y="1993497"/>
            <a:ext cx="2684684" cy="751514"/>
          </a:xfrm>
          <a:prstGeom prst="straightConnector1">
            <a:avLst/>
          </a:prstGeom>
          <a:solidFill>
            <a:schemeClr val="accent1"/>
          </a:solidFill>
          <a:ln w="50800" cap="sq" cmpd="sng" algn="ctr">
            <a:solidFill>
              <a:schemeClr val="tx1"/>
            </a:solidFill>
            <a:prstDash val="solid"/>
            <a:round/>
            <a:headEnd type="none" w="sm" len="sm"/>
            <a:tailEnd type="triangle"/>
          </a:ln>
          <a:effectLst/>
        </p:spPr>
      </p:cxnSp>
      <p:pic>
        <p:nvPicPr>
          <p:cNvPr id="1028" name="Picture 4" descr="Afbeeldingsresultaat voor flag australia vect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7357" y="5132461"/>
            <a:ext cx="1165316" cy="1165316"/>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1817357" y="6093158"/>
            <a:ext cx="5841151" cy="461665"/>
          </a:xfrm>
          <a:prstGeom prst="rect">
            <a:avLst/>
          </a:prstGeom>
          <a:noFill/>
        </p:spPr>
        <p:txBody>
          <a:bodyPr wrap="none" rtlCol="0">
            <a:spAutoFit/>
          </a:bodyPr>
          <a:lstStyle/>
          <a:p>
            <a:r>
              <a:rPr lang="en-US" dirty="0" smtClean="0">
                <a:latin typeface="Calibri" charset="0"/>
                <a:ea typeface="Calibri" charset="0"/>
                <a:cs typeface="Calibri" charset="0"/>
              </a:rPr>
              <a:t>Overviews of the most frequent assignments </a:t>
            </a:r>
            <a:endParaRPr lang="en-US" dirty="0">
              <a:latin typeface="Calibri" charset="0"/>
              <a:ea typeface="Calibri" charset="0"/>
              <a:cs typeface="Calibri" charset="0"/>
            </a:endParaRPr>
          </a:p>
        </p:txBody>
      </p:sp>
    </p:spTree>
    <p:extLst>
      <p:ext uri="{BB962C8B-B14F-4D97-AF65-F5344CB8AC3E}">
        <p14:creationId xmlns:p14="http://schemas.microsoft.com/office/powerpoint/2010/main" val="1431815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750" y="181060"/>
            <a:ext cx="7523919" cy="609600"/>
          </a:xfrm>
        </p:spPr>
        <p:txBody>
          <a:bodyPr/>
          <a:lstStyle/>
          <a:p>
            <a:r>
              <a:rPr lang="en-GB" dirty="0" smtClean="0"/>
              <a:t>Key achievements related to new facilities</a:t>
            </a:r>
            <a:endParaRPr lang="en-GB" dirty="0"/>
          </a:p>
        </p:txBody>
      </p:sp>
      <p:sp>
        <p:nvSpPr>
          <p:cNvPr id="2" name="Content Placeholder 1"/>
          <p:cNvSpPr>
            <a:spLocks noGrp="1"/>
          </p:cNvSpPr>
          <p:nvPr>
            <p:ph idx="1"/>
          </p:nvPr>
        </p:nvSpPr>
        <p:spPr>
          <a:xfrm>
            <a:off x="150813" y="1447800"/>
            <a:ext cx="3857661" cy="4878572"/>
          </a:xfrm>
        </p:spPr>
        <p:txBody>
          <a:bodyPr/>
          <a:lstStyle/>
          <a:p>
            <a:r>
              <a:rPr lang="en-US" dirty="0" smtClean="0"/>
              <a:t>ITER 60</a:t>
            </a:r>
            <a:r>
              <a:rPr lang="en-US" dirty="0"/>
              <a:t>% of completion to First </a:t>
            </a:r>
            <a:r>
              <a:rPr lang="en-US" dirty="0" smtClean="0"/>
              <a:t>Plasma; with First Plasma in expected in 2025</a:t>
            </a:r>
          </a:p>
          <a:p>
            <a:r>
              <a:rPr lang="en-US" dirty="0" smtClean="0"/>
              <a:t>JT60-SA: 92</a:t>
            </a:r>
            <a:r>
              <a:rPr lang="en-US" dirty="0"/>
              <a:t>% of the </a:t>
            </a:r>
            <a:r>
              <a:rPr lang="en-US" dirty="0" smtClean="0"/>
              <a:t>Broader Approach  </a:t>
            </a:r>
            <a:r>
              <a:rPr lang="en-US" dirty="0"/>
              <a:t>Phase I  has been </a:t>
            </a:r>
            <a:r>
              <a:rPr lang="en-US" dirty="0" smtClean="0"/>
              <a:t>completed</a:t>
            </a:r>
            <a:r>
              <a:rPr lang="en-US" dirty="0"/>
              <a:t>; First Plasma </a:t>
            </a:r>
            <a:r>
              <a:rPr lang="en-US" dirty="0" smtClean="0"/>
              <a:t>in 2020 as </a:t>
            </a:r>
            <a:r>
              <a:rPr lang="en-US" dirty="0"/>
              <a:t>scheduled</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4339" t="10809" r="1614" b="11822"/>
          <a:stretch/>
        </p:blipFill>
        <p:spPr>
          <a:xfrm>
            <a:off x="4191924" y="1363481"/>
            <a:ext cx="4242390" cy="2427912"/>
          </a:xfrm>
          <a:prstGeom prst="rect">
            <a:avLst/>
          </a:prstGeom>
          <a:ln>
            <a:solidFill>
              <a:srgbClr val="FFC000"/>
            </a:solidFill>
          </a:ln>
        </p:spPr>
      </p:pic>
      <p:pic>
        <p:nvPicPr>
          <p:cNvPr id="7" name="図 3">
            <a:extLst>
              <a:ext uri="{FF2B5EF4-FFF2-40B4-BE49-F238E27FC236}">
                <a16:creationId xmlns:a16="http://schemas.microsoft.com/office/drawing/2014/main" xmlns="" id="{0FF12AFF-2E6F-E142-B556-1CEDD177784D}"/>
              </a:ext>
            </a:extLst>
          </p:cNvPr>
          <p:cNvPicPr>
            <a:picLocks noChangeAspect="1"/>
          </p:cNvPicPr>
          <p:nvPr/>
        </p:nvPicPr>
        <p:blipFill rotWithShape="1">
          <a:blip r:embed="rId3"/>
          <a:srcRect t="10531" b="4329"/>
          <a:stretch/>
        </p:blipFill>
        <p:spPr>
          <a:xfrm>
            <a:off x="4191924" y="3840126"/>
            <a:ext cx="4242390" cy="2509283"/>
          </a:xfrm>
          <a:prstGeom prst="rect">
            <a:avLst/>
          </a:prstGeom>
        </p:spPr>
      </p:pic>
      <p:sp useBgFill="1">
        <p:nvSpPr>
          <p:cNvPr id="8" name="TextBox 7"/>
          <p:cNvSpPr txBox="1"/>
          <p:nvPr/>
        </p:nvSpPr>
        <p:spPr>
          <a:xfrm>
            <a:off x="7489825" y="1393266"/>
            <a:ext cx="944489" cy="461665"/>
          </a:xfrm>
          <a:prstGeom prst="rect">
            <a:avLst/>
          </a:prstGeom>
        </p:spPr>
        <p:txBody>
          <a:bodyPr wrap="none" rtlCol="0">
            <a:spAutoFit/>
          </a:bodyPr>
          <a:lstStyle/>
          <a:p>
            <a:r>
              <a:rPr lang="en-US" smtClean="0"/>
              <a:t>ITER </a:t>
            </a:r>
            <a:endParaRPr lang="en-US"/>
          </a:p>
        </p:txBody>
      </p:sp>
      <p:sp useBgFill="1">
        <p:nvSpPr>
          <p:cNvPr id="9" name="TextBox 8"/>
          <p:cNvSpPr txBox="1"/>
          <p:nvPr/>
        </p:nvSpPr>
        <p:spPr>
          <a:xfrm>
            <a:off x="7022065" y="3902549"/>
            <a:ext cx="1321207" cy="461665"/>
          </a:xfrm>
          <a:prstGeom prst="rect">
            <a:avLst/>
          </a:prstGeom>
        </p:spPr>
        <p:txBody>
          <a:bodyPr wrap="square" rtlCol="0">
            <a:spAutoFit/>
          </a:bodyPr>
          <a:lstStyle/>
          <a:p>
            <a:r>
              <a:rPr lang="en-US" smtClean="0"/>
              <a:t>JT60-SA</a:t>
            </a:r>
            <a:endParaRPr lang="en-US" dirty="0"/>
          </a:p>
        </p:txBody>
      </p:sp>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007" y="3887521"/>
            <a:ext cx="970986" cy="5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1007" y="1393266"/>
            <a:ext cx="1152863" cy="537172"/>
          </a:xfrm>
          <a:prstGeom prst="rect">
            <a:avLst/>
          </a:prstGeom>
        </p:spPr>
      </p:pic>
    </p:spTree>
    <p:extLst>
      <p:ext uri="{BB962C8B-B14F-4D97-AF65-F5344CB8AC3E}">
        <p14:creationId xmlns:p14="http://schemas.microsoft.com/office/powerpoint/2010/main" val="1375905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CP_2016_for_CERT_WP_TCPs">
  <a:themeElements>
    <a:clrScheme name="">
      <a:dk1>
        <a:srgbClr val="336699"/>
      </a:dk1>
      <a:lt1>
        <a:srgbClr val="FFFFFF"/>
      </a:lt1>
      <a:dk2>
        <a:srgbClr val="017896"/>
      </a:dk2>
      <a:lt2>
        <a:srgbClr val="000000"/>
      </a:lt2>
      <a:accent1>
        <a:srgbClr val="FF9900"/>
      </a:accent1>
      <a:accent2>
        <a:srgbClr val="0099CC"/>
      </a:accent2>
      <a:accent3>
        <a:srgbClr val="FFFFFF"/>
      </a:accent3>
      <a:accent4>
        <a:srgbClr val="2A5682"/>
      </a:accent4>
      <a:accent5>
        <a:srgbClr val="FFCAAA"/>
      </a:accent5>
      <a:accent6>
        <a:srgbClr val="008AB9"/>
      </a:accent6>
      <a:hlink>
        <a:srgbClr val="330099"/>
      </a:hlink>
      <a:folHlink>
        <a:srgbClr val="CBCBCB"/>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a:defRPr>
        </a:defPPr>
      </a:lstStyle>
    </a:lnDef>
  </a:objectDefaults>
  <a:extraClrSchemeLst>
    <a:extraClrScheme>
      <a:clrScheme name="Default Desig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TCP_2016_for_CERT_WP_TCPs</Template>
  <TotalTime>9461</TotalTime>
  <Words>733</Words>
  <Application>Microsoft Macintosh PowerPoint</Application>
  <PresentationFormat>On-screen Show (4:3)</PresentationFormat>
  <Paragraphs>81</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 Black</vt:lpstr>
      <vt:lpstr>Calibri</vt:lpstr>
      <vt:lpstr>Century Gothic</vt:lpstr>
      <vt:lpstr>Symbol</vt:lpstr>
      <vt:lpstr>Times New Roman</vt:lpstr>
      <vt:lpstr>Wingdings</vt:lpstr>
      <vt:lpstr>Arial</vt:lpstr>
      <vt:lpstr>TCP_2016_for_CERT_WP_TCPs</vt:lpstr>
      <vt:lpstr>Annual Report on the IA for Co-operation on Tokamak Programmes </vt:lpstr>
      <vt:lpstr>Outline</vt:lpstr>
      <vt:lpstr>Objective and scope of the CTP-TCP</vt:lpstr>
      <vt:lpstr>Governance</vt:lpstr>
      <vt:lpstr>Membership</vt:lpstr>
      <vt:lpstr>Membership</vt:lpstr>
      <vt:lpstr>Outreach</vt:lpstr>
      <vt:lpstr>Personnel Assignments</vt:lpstr>
      <vt:lpstr>Key achievements related to new facilities</vt:lpstr>
      <vt:lpstr>Key achievements related to new facilities</vt:lpstr>
      <vt:lpstr>Key physics achievements</vt:lpstr>
      <vt:lpstr>Key physics achievements</vt:lpstr>
      <vt:lpstr>Key physics achievements</vt:lpstr>
      <vt:lpstr>Key physics achievements</vt:lpstr>
      <vt:lpstr>Future plans</vt:lpstr>
      <vt:lpstr>Additional Slides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POTTINGER Carrie, IEA/EXD/GEP/IPI</dc:creator>
  <cp:lastModifiedBy>Duarte Borba</cp:lastModifiedBy>
  <cp:revision>136</cp:revision>
  <dcterms:created xsi:type="dcterms:W3CDTF">2016-12-09T13:28:53Z</dcterms:created>
  <dcterms:modified xsi:type="dcterms:W3CDTF">2019-01-31T11:50:30Z</dcterms:modified>
</cp:coreProperties>
</file>